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12192000"/>
  <p:embeddedFontLst>
    <p:embeddedFont>
      <p:font typeface="MiSans" panose="020B0604020202020204" charset="-122"/>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3" d="100"/>
          <a:sy n="63" d="100"/>
        </p:scale>
        <p:origin x="78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3247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36:46-d2r90vhe3tpg8rchuqgg.png"/>
          <p:cNvPicPr>
            <a:picLocks noChangeAspect="1"/>
          </p:cNvPicPr>
          <p:nvPr/>
        </p:nvPicPr>
        <p:blipFill>
          <a:blip r:embed="rId3"/>
          <a:srcRect l="10" r="10"/>
          <a:stretch/>
        </p:blipFill>
        <p:spPr>
          <a:xfrm>
            <a:off x="0" y="0"/>
            <a:ext cx="12213590" cy="6860540"/>
          </a:xfrm>
          <a:prstGeom prst="rect">
            <a:avLst/>
          </a:prstGeom>
        </p:spPr>
      </p:pic>
      <p:sp>
        <p:nvSpPr>
          <p:cNvPr id="3" name="Text 0"/>
          <p:cNvSpPr/>
          <p:nvPr/>
        </p:nvSpPr>
        <p:spPr>
          <a:xfrm>
            <a:off x="649605" y="1517015"/>
            <a:ext cx="11389995" cy="2115820"/>
          </a:xfrm>
          <a:prstGeom prst="rect">
            <a:avLst/>
          </a:prstGeom>
          <a:noFill/>
          <a:ln/>
        </p:spPr>
        <p:txBody>
          <a:bodyPr wrap="square" lIns="91440" tIns="45720" rIns="91440" bIns="45720" rtlCol="0" anchor="t"/>
          <a:lstStyle/>
          <a:p>
            <a:pPr>
              <a:lnSpc>
                <a:spcPct val="110000"/>
              </a:lnSpc>
            </a:pPr>
            <a:r>
              <a:rPr lang="en-US" sz="4800" b="1" dirty="0">
                <a:solidFill>
                  <a:srgbClr val="FFFFFF"/>
                </a:solidFill>
                <a:latin typeface="MiSans" pitchFamily="34" charset="0"/>
                <a:ea typeface="MiSans" pitchFamily="34" charset="-122"/>
                <a:cs typeface="MiSans" pitchFamily="34" charset="-120"/>
              </a:rPr>
              <a:t>Ethics &amp; Responsible AI</a:t>
            </a:r>
            <a:endParaRPr lang="en-US" sz="1600" dirty="0"/>
          </a:p>
        </p:txBody>
      </p:sp>
      <p:sp>
        <p:nvSpPr>
          <p:cNvPr id="4" name="Shape 1"/>
          <p:cNvSpPr/>
          <p:nvPr/>
        </p:nvSpPr>
        <p:spPr>
          <a:xfrm>
            <a:off x="865505" y="3769360"/>
            <a:ext cx="2078990" cy="478790"/>
          </a:xfrm>
          <a:prstGeom prst="roundRect">
            <a:avLst>
              <a:gd name="adj" fmla="val 50000"/>
            </a:avLst>
          </a:prstGeom>
          <a:solidFill>
            <a:srgbClr val="FFFFFF"/>
          </a:solidFill>
          <a:ln/>
        </p:spPr>
      </p:sp>
      <p:sp>
        <p:nvSpPr>
          <p:cNvPr id="5" name="Text 2"/>
          <p:cNvSpPr/>
          <p:nvPr/>
        </p:nvSpPr>
        <p:spPr>
          <a:xfrm>
            <a:off x="865505" y="3769360"/>
            <a:ext cx="2078990" cy="478790"/>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3"/>
          <p:cNvSpPr/>
          <p:nvPr/>
        </p:nvSpPr>
        <p:spPr>
          <a:xfrm>
            <a:off x="945515" y="3824605"/>
            <a:ext cx="1918970" cy="369332"/>
          </a:xfrm>
          <a:prstGeom prst="rect">
            <a:avLst/>
          </a:prstGeom>
          <a:noFill/>
          <a:ln/>
        </p:spPr>
        <p:txBody>
          <a:bodyPr wrap="square" lIns="91440" tIns="45720" rIns="91440" bIns="45720" rtlCol="0" anchor="t">
            <a:spAutoFit/>
          </a:bodyPr>
          <a:lstStyle/>
          <a:p>
            <a:pPr algn="ctr">
              <a:lnSpc>
                <a:spcPct val="100000"/>
              </a:lnSpc>
            </a:pPr>
            <a:r>
              <a:rPr lang="en-US" sz="1800" dirty="0">
                <a:solidFill>
                  <a:srgbClr val="404040"/>
                </a:solidFill>
                <a:latin typeface="MiSans" pitchFamily="34" charset="0"/>
                <a:ea typeface="MiSans" pitchFamily="34" charset="-122"/>
                <a:cs typeface="MiSans" pitchFamily="34" charset="-120"/>
              </a:rPr>
              <a:t>Sean Wong</a:t>
            </a:r>
            <a:endParaRPr lang="en-US" sz="1600" dirty="0"/>
          </a:p>
        </p:txBody>
      </p:sp>
      <p:sp>
        <p:nvSpPr>
          <p:cNvPr id="7" name="Shape 4"/>
          <p:cNvSpPr/>
          <p:nvPr/>
        </p:nvSpPr>
        <p:spPr>
          <a:xfrm>
            <a:off x="3583305" y="3769360"/>
            <a:ext cx="2078990" cy="478790"/>
          </a:xfrm>
          <a:prstGeom prst="roundRect">
            <a:avLst>
              <a:gd name="adj" fmla="val 50000"/>
            </a:avLst>
          </a:prstGeom>
          <a:solidFill>
            <a:srgbClr val="FFFFFF"/>
          </a:solidFill>
          <a:ln/>
        </p:spPr>
      </p:sp>
      <p:sp>
        <p:nvSpPr>
          <p:cNvPr id="8" name="Text 5"/>
          <p:cNvSpPr/>
          <p:nvPr/>
        </p:nvSpPr>
        <p:spPr>
          <a:xfrm>
            <a:off x="3583305" y="3769360"/>
            <a:ext cx="2078990" cy="478790"/>
          </a:xfrm>
          <a:prstGeom prst="rect">
            <a:avLst/>
          </a:prstGeom>
          <a:noFill/>
          <a:ln/>
        </p:spPr>
        <p:txBody>
          <a:bodyPr wrap="square" lIns="45720" tIns="91440" rIns="91440" bIns="45720" rtlCol="0" anchor="ctr"/>
          <a:lstStyle/>
          <a:p>
            <a:pPr>
              <a:lnSpc>
                <a:spcPct val="100000"/>
              </a:lnSpc>
            </a:pPr>
            <a:endParaRPr lang="en-US" sz="1600" dirty="0"/>
          </a:p>
        </p:txBody>
      </p:sp>
      <p:sp>
        <p:nvSpPr>
          <p:cNvPr id="9" name="Text 6"/>
          <p:cNvSpPr/>
          <p:nvPr/>
        </p:nvSpPr>
        <p:spPr>
          <a:xfrm>
            <a:off x="3663315" y="3824605"/>
            <a:ext cx="1918970" cy="284559"/>
          </a:xfrm>
          <a:prstGeom prst="rect">
            <a:avLst/>
          </a:prstGeom>
          <a:noFill/>
          <a:ln/>
        </p:spPr>
        <p:txBody>
          <a:bodyPr wrap="square" lIns="91440" tIns="45720" rIns="91440" bIns="45720" rtlCol="0" anchor="t">
            <a:spAutoFit/>
          </a:bodyPr>
          <a:lstStyle/>
          <a:p>
            <a:pPr algn="ctr">
              <a:lnSpc>
                <a:spcPct val="100000"/>
              </a:lnSpc>
            </a:pPr>
            <a:r>
              <a:rPr lang="en-US" sz="1800" dirty="0">
                <a:solidFill>
                  <a:srgbClr val="404040"/>
                </a:solidFill>
                <a:latin typeface="MiSans" pitchFamily="34" charset="0"/>
                <a:ea typeface="MiSans" pitchFamily="34" charset="-122"/>
                <a:cs typeface="MiSans" pitchFamily="34" charset="-120"/>
              </a:rPr>
              <a:t>2025/01/01</a:t>
            </a:r>
            <a:endParaRPr lang="en-US" sz="1600"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957580" y="603885"/>
            <a:ext cx="97999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018EF4"/>
                </a:solidFill>
                <a:latin typeface="MiSans" pitchFamily="34" charset="0"/>
                <a:ea typeface="MiSans" pitchFamily="34" charset="-122"/>
                <a:cs typeface="MiSans" pitchFamily="34" charset="-120"/>
              </a:rPr>
              <a:t>Humans Judge AI Executes</a:t>
            </a:r>
            <a:endParaRPr lang="en-US" sz="1600" dirty="0"/>
          </a:p>
        </p:txBody>
      </p:sp>
      <p:sp>
        <p:nvSpPr>
          <p:cNvPr id="3" name="Shape 1"/>
          <p:cNvSpPr/>
          <p:nvPr/>
        </p:nvSpPr>
        <p:spPr>
          <a:xfrm>
            <a:off x="635" y="2037715"/>
            <a:ext cx="12191365" cy="1376045"/>
          </a:xfrm>
          <a:prstGeom prst="rect">
            <a:avLst/>
          </a:prstGeom>
          <a:gradFill flip="none" rotWithShape="1">
            <a:gsLst>
              <a:gs pos="0">
                <a:srgbClr val="49B2FE"/>
              </a:gs>
              <a:gs pos="100000">
                <a:srgbClr val="1552E8"/>
              </a:gs>
            </a:gsLst>
            <a:lin ang="18900000" scaled="1"/>
          </a:gradFill>
          <a:ln/>
        </p:spPr>
      </p:sp>
      <p:sp>
        <p:nvSpPr>
          <p:cNvPr id="4" name="Text 2"/>
          <p:cNvSpPr/>
          <p:nvPr/>
        </p:nvSpPr>
        <p:spPr>
          <a:xfrm>
            <a:off x="635" y="2037715"/>
            <a:ext cx="12191365" cy="1376045"/>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3"/>
          <p:cNvSpPr/>
          <p:nvPr/>
        </p:nvSpPr>
        <p:spPr>
          <a:xfrm>
            <a:off x="1553210" y="1925320"/>
            <a:ext cx="4359910" cy="4023360"/>
          </a:xfrm>
          <a:prstGeom prst="roundRect">
            <a:avLst>
              <a:gd name="adj" fmla="val 3066"/>
            </a:avLst>
          </a:prstGeom>
          <a:solidFill>
            <a:srgbClr val="FFFFFF"/>
          </a:solidFill>
          <a:ln w="19050">
            <a:gradFill flip="none" rotWithShape="1">
              <a:gsLst>
                <a:gs pos="0">
                  <a:srgbClr val="018EF4"/>
                </a:gs>
                <a:gs pos="30000">
                  <a:srgbClr val="018EF4"/>
                </a:gs>
                <a:gs pos="100000">
                  <a:srgbClr val="49B2FE"/>
                </a:gs>
              </a:gsLst>
              <a:lin ang="10800000" scaled="1"/>
            </a:gradFill>
            <a:prstDash val="solid"/>
          </a:ln>
        </p:spPr>
      </p:sp>
      <p:sp>
        <p:nvSpPr>
          <p:cNvPr id="6" name="Text 4"/>
          <p:cNvSpPr/>
          <p:nvPr/>
        </p:nvSpPr>
        <p:spPr>
          <a:xfrm>
            <a:off x="1553210" y="1925320"/>
            <a:ext cx="4359910" cy="402336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5"/>
          <p:cNvSpPr/>
          <p:nvPr/>
        </p:nvSpPr>
        <p:spPr>
          <a:xfrm>
            <a:off x="1768475" y="3101340"/>
            <a:ext cx="3893185" cy="0"/>
          </a:xfrm>
          <a:prstGeom prst="line">
            <a:avLst/>
          </a:prstGeom>
          <a:noFill/>
          <a:ln w="19050">
            <a:solidFill>
              <a:srgbClr val="015FA3"/>
            </a:solidFill>
            <a:prstDash val="solid"/>
            <a:headEnd type="none"/>
            <a:tailEnd type="none"/>
          </a:ln>
        </p:spPr>
      </p:sp>
      <p:sp>
        <p:nvSpPr>
          <p:cNvPr id="8" name="Shape 6"/>
          <p:cNvSpPr/>
          <p:nvPr/>
        </p:nvSpPr>
        <p:spPr>
          <a:xfrm>
            <a:off x="6374130" y="1925320"/>
            <a:ext cx="4359910" cy="4023360"/>
          </a:xfrm>
          <a:prstGeom prst="roundRect">
            <a:avLst>
              <a:gd name="adj" fmla="val 3066"/>
            </a:avLst>
          </a:prstGeom>
          <a:solidFill>
            <a:srgbClr val="FFFFFF"/>
          </a:solidFill>
          <a:ln w="19050">
            <a:gradFill flip="none" rotWithShape="1">
              <a:gsLst>
                <a:gs pos="0">
                  <a:srgbClr val="018EF4"/>
                </a:gs>
                <a:gs pos="30000">
                  <a:srgbClr val="018EF4"/>
                </a:gs>
                <a:gs pos="100000">
                  <a:srgbClr val="49B2FE"/>
                </a:gs>
              </a:gsLst>
              <a:lin ang="10800000" scaled="1"/>
            </a:gradFill>
            <a:prstDash val="solid"/>
          </a:ln>
        </p:spPr>
      </p:sp>
      <p:sp>
        <p:nvSpPr>
          <p:cNvPr id="9" name="Text 7"/>
          <p:cNvSpPr/>
          <p:nvPr/>
        </p:nvSpPr>
        <p:spPr>
          <a:xfrm>
            <a:off x="6374130" y="1925320"/>
            <a:ext cx="4359910" cy="402336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6589395" y="3101340"/>
            <a:ext cx="3893185" cy="0"/>
          </a:xfrm>
          <a:prstGeom prst="line">
            <a:avLst/>
          </a:prstGeom>
          <a:noFill/>
          <a:ln w="19050">
            <a:solidFill>
              <a:srgbClr val="015FA3"/>
            </a:solidFill>
            <a:prstDash val="solid"/>
            <a:headEnd type="none"/>
            <a:tailEnd type="none"/>
          </a:ln>
        </p:spPr>
      </p:sp>
      <p:sp>
        <p:nvSpPr>
          <p:cNvPr id="11" name="Text 9"/>
          <p:cNvSpPr/>
          <p:nvPr/>
        </p:nvSpPr>
        <p:spPr>
          <a:xfrm>
            <a:off x="1787525" y="2379345"/>
            <a:ext cx="3891915" cy="306784"/>
          </a:xfrm>
          <a:prstGeom prst="rect">
            <a:avLst/>
          </a:prstGeom>
          <a:noFill/>
          <a:ln/>
        </p:spPr>
        <p:txBody>
          <a:bodyPr wrap="square" lIns="91440" tIns="45720" rIns="91440" bIns="45720" rtlCol="0" anchor="t">
            <a:spAutoFit/>
          </a:bodyPr>
          <a:lstStyle/>
          <a:p>
            <a:pPr algn="just">
              <a:lnSpc>
                <a:spcPct val="100000"/>
              </a:lnSpc>
            </a:pPr>
            <a:r>
              <a:rPr lang="en-US" sz="2000" b="1" dirty="0">
                <a:solidFill>
                  <a:srgbClr val="015FA3"/>
                </a:solidFill>
                <a:latin typeface="MiSans" pitchFamily="34" charset="0"/>
                <a:ea typeface="MiSans" pitchFamily="34" charset="-122"/>
                <a:cs typeface="MiSans" pitchFamily="34" charset="-120"/>
              </a:rPr>
              <a:t>Division of Labor</a:t>
            </a:r>
            <a:endParaRPr lang="en-US" sz="1600" dirty="0"/>
          </a:p>
        </p:txBody>
      </p:sp>
      <p:sp>
        <p:nvSpPr>
          <p:cNvPr id="12" name="Text 10"/>
          <p:cNvSpPr/>
          <p:nvPr/>
        </p:nvSpPr>
        <p:spPr>
          <a:xfrm>
            <a:off x="1768475" y="3155315"/>
            <a:ext cx="3893185" cy="2047875"/>
          </a:xfrm>
          <a:prstGeom prst="rect">
            <a:avLst/>
          </a:prstGeom>
          <a:noFill/>
          <a:ln/>
        </p:spPr>
        <p:txBody>
          <a:bodyPr wrap="square" lIns="91440" tIns="45720" rIns="91440" bIns="45720" rtlCol="0" anchor="t">
            <a:spAutoFit/>
          </a:bodyPr>
          <a:lstStyle/>
          <a:p>
            <a:pPr>
              <a:lnSpc>
                <a:spcPct val="140000"/>
              </a:lnSpc>
            </a:pPr>
            <a:r>
              <a:rPr lang="en-US" sz="1600" dirty="0">
                <a:solidFill>
                  <a:srgbClr val="000000"/>
                </a:solidFill>
                <a:latin typeface="MiSans" pitchFamily="34" charset="0"/>
                <a:ea typeface="MiSans" pitchFamily="34" charset="-122"/>
                <a:cs typeface="MiSans" pitchFamily="34" charset="-120"/>
              </a:rPr>
              <a:t>Humans provide judgment, empathy, context, and creativity, while AI offers speed, scalability, and pattern recognition. Effective collaboration combines these strengths for better outcomes.</a:t>
            </a:r>
            <a:endParaRPr lang="en-US" sz="1600" dirty="0"/>
          </a:p>
        </p:txBody>
      </p:sp>
      <p:sp>
        <p:nvSpPr>
          <p:cNvPr id="13" name="Text 11"/>
          <p:cNvSpPr/>
          <p:nvPr/>
        </p:nvSpPr>
        <p:spPr>
          <a:xfrm>
            <a:off x="6608445" y="2379345"/>
            <a:ext cx="3891915" cy="306784"/>
          </a:xfrm>
          <a:prstGeom prst="rect">
            <a:avLst/>
          </a:prstGeom>
          <a:noFill/>
          <a:ln/>
        </p:spPr>
        <p:txBody>
          <a:bodyPr wrap="square" lIns="91440" tIns="45720" rIns="91440" bIns="45720" rtlCol="0" anchor="t">
            <a:spAutoFit/>
          </a:bodyPr>
          <a:lstStyle/>
          <a:p>
            <a:pPr algn="just">
              <a:lnSpc>
                <a:spcPct val="100000"/>
              </a:lnSpc>
            </a:pPr>
            <a:r>
              <a:rPr lang="en-US" sz="2000" b="1" dirty="0">
                <a:solidFill>
                  <a:srgbClr val="015FA3"/>
                </a:solidFill>
                <a:latin typeface="MiSans" pitchFamily="34" charset="0"/>
                <a:ea typeface="MiSans" pitchFamily="34" charset="-122"/>
                <a:cs typeface="MiSans" pitchFamily="34" charset="-120"/>
              </a:rPr>
              <a:t>Complementary Strengths</a:t>
            </a:r>
            <a:endParaRPr lang="en-US" sz="1600" dirty="0"/>
          </a:p>
        </p:txBody>
      </p:sp>
      <p:sp>
        <p:nvSpPr>
          <p:cNvPr id="14" name="Text 12"/>
          <p:cNvSpPr/>
          <p:nvPr/>
        </p:nvSpPr>
        <p:spPr>
          <a:xfrm>
            <a:off x="6589395" y="3155315"/>
            <a:ext cx="3893185" cy="1706563"/>
          </a:xfrm>
          <a:prstGeom prst="rect">
            <a:avLst/>
          </a:prstGeom>
          <a:noFill/>
          <a:ln/>
        </p:spPr>
        <p:txBody>
          <a:bodyPr wrap="square" lIns="91440" tIns="45720" rIns="91440" bIns="45720" rtlCol="0" anchor="t">
            <a:spAutoFit/>
          </a:bodyPr>
          <a:lstStyle/>
          <a:p>
            <a:pPr>
              <a:lnSpc>
                <a:spcPct val="140000"/>
              </a:lnSpc>
            </a:pPr>
            <a:r>
              <a:rPr lang="en-US" sz="1600" dirty="0">
                <a:solidFill>
                  <a:srgbClr val="000000"/>
                </a:solidFill>
                <a:latin typeface="MiSans" pitchFamily="34" charset="0"/>
                <a:ea typeface="MiSans" pitchFamily="34" charset="-122"/>
                <a:cs typeface="MiSans" pitchFamily="34" charset="-120"/>
              </a:rPr>
              <a:t>Humans set goals, interpret results, and veto unsafe suggestions, whereas AI crunches numbers, generates drafts, and flags anomalies. Together, they outperform either actor alone.</a:t>
            </a:r>
            <a:endParaRPr lang="en-US" sz="1600"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21000000">
            <a:off x="1001395" y="1683385"/>
            <a:ext cx="2458085" cy="3895725"/>
          </a:xfrm>
          <a:prstGeom prst="roundRect">
            <a:avLst>
              <a:gd name="adj" fmla="val 16667"/>
            </a:avLst>
          </a:prstGeom>
          <a:gradFill flip="none" rotWithShape="1">
            <a:gsLst>
              <a:gs pos="0">
                <a:srgbClr val="49B2FE"/>
              </a:gs>
              <a:gs pos="100000">
                <a:srgbClr val="1552E8"/>
              </a:gs>
            </a:gsLst>
            <a:lin ang="18900000" scaled="1"/>
          </a:gradFill>
          <a:ln/>
        </p:spPr>
      </p:sp>
      <p:sp>
        <p:nvSpPr>
          <p:cNvPr id="3" name="Text 1"/>
          <p:cNvSpPr/>
          <p:nvPr/>
        </p:nvSpPr>
        <p:spPr>
          <a:xfrm rot="21000000">
            <a:off x="1001395" y="1683385"/>
            <a:ext cx="2458085" cy="389572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9-02-14:36:45-d2r90v9e3tpg8rchuqg0.png"/>
          <p:cNvPicPr>
            <a:picLocks noChangeAspect="1"/>
          </p:cNvPicPr>
          <p:nvPr/>
        </p:nvPicPr>
        <p:blipFill>
          <a:blip r:embed="rId3"/>
          <a:stretch>
            <a:fillRect/>
          </a:stretch>
        </p:blipFill>
        <p:spPr>
          <a:xfrm>
            <a:off x="1113790" y="1884045"/>
            <a:ext cx="2682240" cy="3907790"/>
          </a:xfrm>
          <a:prstGeom prst="rect">
            <a:avLst/>
          </a:prstGeom>
        </p:spPr>
      </p:pic>
      <p:sp>
        <p:nvSpPr>
          <p:cNvPr id="5" name="Shape 2"/>
          <p:cNvSpPr/>
          <p:nvPr/>
        </p:nvSpPr>
        <p:spPr>
          <a:xfrm rot="21000000">
            <a:off x="4618355" y="1683385"/>
            <a:ext cx="2458085" cy="3895725"/>
          </a:xfrm>
          <a:prstGeom prst="roundRect">
            <a:avLst>
              <a:gd name="adj" fmla="val 16667"/>
            </a:avLst>
          </a:prstGeom>
          <a:gradFill flip="none" rotWithShape="1">
            <a:gsLst>
              <a:gs pos="0">
                <a:srgbClr val="49B2FE"/>
              </a:gs>
              <a:gs pos="100000">
                <a:srgbClr val="1552E8"/>
              </a:gs>
            </a:gsLst>
            <a:lin ang="18900000" scaled="1"/>
          </a:gradFill>
          <a:ln/>
        </p:spPr>
      </p:sp>
      <p:sp>
        <p:nvSpPr>
          <p:cNvPr id="6" name="Text 3"/>
          <p:cNvSpPr/>
          <p:nvPr/>
        </p:nvSpPr>
        <p:spPr>
          <a:xfrm rot="21000000">
            <a:off x="4618355" y="1683385"/>
            <a:ext cx="2458085" cy="3895725"/>
          </a:xfrm>
          <a:prstGeom prst="rect">
            <a:avLst/>
          </a:prstGeom>
          <a:noFill/>
          <a:ln/>
        </p:spPr>
        <p:txBody>
          <a:bodyPr wrap="square" lIns="45720" tIns="91440" rIns="91440" bIns="45720" rtlCol="0" anchor="ctr"/>
          <a:lstStyle/>
          <a:p>
            <a:pPr>
              <a:lnSpc>
                <a:spcPct val="100000"/>
              </a:lnSpc>
            </a:pPr>
            <a:endParaRPr lang="en-US" sz="1600" dirty="0"/>
          </a:p>
        </p:txBody>
      </p:sp>
      <p:pic>
        <p:nvPicPr>
          <p:cNvPr id="7" name="Image 1" descr="https://kimi-img.moonshot.cn/pub/slides/slides_tmpl/image/25-09-02-14:36:45-d2r90v9e3tpg8rchuqg0.png"/>
          <p:cNvPicPr>
            <a:picLocks noChangeAspect="1"/>
          </p:cNvPicPr>
          <p:nvPr/>
        </p:nvPicPr>
        <p:blipFill>
          <a:blip r:embed="rId3"/>
          <a:stretch>
            <a:fillRect/>
          </a:stretch>
        </p:blipFill>
        <p:spPr>
          <a:xfrm>
            <a:off x="4730750" y="1884045"/>
            <a:ext cx="2682240" cy="3907790"/>
          </a:xfrm>
          <a:prstGeom prst="rect">
            <a:avLst/>
          </a:prstGeom>
        </p:spPr>
      </p:pic>
      <p:sp>
        <p:nvSpPr>
          <p:cNvPr id="8" name="Shape 4"/>
          <p:cNvSpPr/>
          <p:nvPr/>
        </p:nvSpPr>
        <p:spPr>
          <a:xfrm rot="21000000">
            <a:off x="8235315" y="1683385"/>
            <a:ext cx="2458085" cy="3895725"/>
          </a:xfrm>
          <a:prstGeom prst="roundRect">
            <a:avLst>
              <a:gd name="adj" fmla="val 16667"/>
            </a:avLst>
          </a:prstGeom>
          <a:gradFill flip="none" rotWithShape="1">
            <a:gsLst>
              <a:gs pos="0">
                <a:srgbClr val="49B2FE"/>
              </a:gs>
              <a:gs pos="100000">
                <a:srgbClr val="1552E8"/>
              </a:gs>
            </a:gsLst>
            <a:lin ang="18900000" scaled="1"/>
          </a:gradFill>
          <a:ln/>
        </p:spPr>
      </p:sp>
      <p:sp>
        <p:nvSpPr>
          <p:cNvPr id="9" name="Text 5"/>
          <p:cNvSpPr/>
          <p:nvPr/>
        </p:nvSpPr>
        <p:spPr>
          <a:xfrm rot="21000000">
            <a:off x="8235315" y="1683385"/>
            <a:ext cx="2458085" cy="3895725"/>
          </a:xfrm>
          <a:prstGeom prst="rect">
            <a:avLst/>
          </a:prstGeom>
          <a:noFill/>
          <a:ln/>
        </p:spPr>
        <p:txBody>
          <a:bodyPr wrap="square" lIns="45720" tIns="91440" rIns="91440" bIns="45720" rtlCol="0" anchor="ctr"/>
          <a:lstStyle/>
          <a:p>
            <a:pPr>
              <a:lnSpc>
                <a:spcPct val="100000"/>
              </a:lnSpc>
            </a:pPr>
            <a:endParaRPr lang="en-US" sz="1600" dirty="0"/>
          </a:p>
        </p:txBody>
      </p:sp>
      <p:pic>
        <p:nvPicPr>
          <p:cNvPr id="10" name="Image 2" descr="https://kimi-img.moonshot.cn/pub/slides/slides_tmpl/image/25-09-02-14:36:45-d2r90v9e3tpg8rchuqg0.png"/>
          <p:cNvPicPr>
            <a:picLocks noChangeAspect="1"/>
          </p:cNvPicPr>
          <p:nvPr/>
        </p:nvPicPr>
        <p:blipFill>
          <a:blip r:embed="rId3"/>
          <a:stretch>
            <a:fillRect/>
          </a:stretch>
        </p:blipFill>
        <p:spPr>
          <a:xfrm>
            <a:off x="8347710" y="1884045"/>
            <a:ext cx="2682240" cy="3907790"/>
          </a:xfrm>
          <a:prstGeom prst="rect">
            <a:avLst/>
          </a:prstGeom>
        </p:spPr>
      </p:pic>
      <p:sp>
        <p:nvSpPr>
          <p:cNvPr id="11" name="Text 6"/>
          <p:cNvSpPr/>
          <p:nvPr/>
        </p:nvSpPr>
        <p:spPr>
          <a:xfrm>
            <a:off x="957580" y="603885"/>
            <a:ext cx="97999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018EF4"/>
                </a:solidFill>
                <a:latin typeface="MiSans" pitchFamily="34" charset="0"/>
                <a:ea typeface="MiSans" pitchFamily="34" charset="-122"/>
                <a:cs typeface="MiSans" pitchFamily="34" charset="-120"/>
              </a:rPr>
              <a:t>Oversight Prevents Autopilot Risk</a:t>
            </a:r>
            <a:endParaRPr lang="en-US" sz="1600" dirty="0"/>
          </a:p>
        </p:txBody>
      </p:sp>
      <p:sp>
        <p:nvSpPr>
          <p:cNvPr id="12" name="Shape 7"/>
          <p:cNvSpPr/>
          <p:nvPr/>
        </p:nvSpPr>
        <p:spPr>
          <a:xfrm>
            <a:off x="318" y="6286500"/>
            <a:ext cx="12191365" cy="571500"/>
          </a:xfrm>
          <a:prstGeom prst="rect">
            <a:avLst/>
          </a:prstGeom>
          <a:gradFill flip="none" rotWithShape="1">
            <a:gsLst>
              <a:gs pos="0">
                <a:srgbClr val="49B2FE"/>
              </a:gs>
              <a:gs pos="100000">
                <a:srgbClr val="1552E8"/>
              </a:gs>
            </a:gsLst>
            <a:lin ang="18900000" scaled="1"/>
          </a:gradFill>
          <a:ln/>
        </p:spPr>
      </p:sp>
      <p:sp>
        <p:nvSpPr>
          <p:cNvPr id="13" name="Text 8"/>
          <p:cNvSpPr/>
          <p:nvPr/>
        </p:nvSpPr>
        <p:spPr>
          <a:xfrm>
            <a:off x="318" y="6286500"/>
            <a:ext cx="12191365" cy="57150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Text 9"/>
          <p:cNvSpPr/>
          <p:nvPr/>
        </p:nvSpPr>
        <p:spPr>
          <a:xfrm>
            <a:off x="1381125" y="2271395"/>
            <a:ext cx="2138971" cy="597892"/>
          </a:xfrm>
          <a:prstGeom prst="rect">
            <a:avLst/>
          </a:prstGeom>
          <a:noFill/>
          <a:ln/>
        </p:spPr>
        <p:txBody>
          <a:bodyPr wrap="square" lIns="91440" tIns="45720" rIns="91440" bIns="4572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Unchecked Decisions</a:t>
            </a:r>
            <a:endParaRPr lang="en-US" sz="1600" dirty="0"/>
          </a:p>
        </p:txBody>
      </p:sp>
      <p:sp>
        <p:nvSpPr>
          <p:cNvPr id="15" name="Text 10"/>
          <p:cNvSpPr/>
          <p:nvPr/>
        </p:nvSpPr>
        <p:spPr>
          <a:xfrm>
            <a:off x="1381125" y="2927985"/>
            <a:ext cx="2176145" cy="2183209"/>
          </a:xfrm>
          <a:prstGeom prst="rect">
            <a:avLst/>
          </a:prstGeom>
          <a:noFill/>
          <a:ln/>
        </p:spPr>
        <p:txBody>
          <a:bodyPr wrap="square" lIns="91440" tIns="45720" rIns="91440" bIns="45720" rtlCol="0" anchor="t">
            <a:spAutoFit/>
          </a:bodyPr>
          <a:lstStyle/>
          <a:p>
            <a:pPr>
              <a:lnSpc>
                <a:spcPct val="120000"/>
              </a:lnSpc>
            </a:pPr>
            <a:r>
              <a:rPr lang="en-US" sz="1400" dirty="0">
                <a:solidFill>
                  <a:srgbClr val="000000"/>
                </a:solidFill>
                <a:latin typeface="MiSans" pitchFamily="34" charset="0"/>
                <a:ea typeface="MiSans" pitchFamily="34" charset="-122"/>
                <a:cs typeface="MiSans" pitchFamily="34" charset="-120"/>
              </a:rPr>
              <a:t>Letting AI make unchecked life-changing decisions, such as denying loans or diagnosing illness, invites errors and lacks accountability. Human review is essential.</a:t>
            </a:r>
            <a:endParaRPr lang="en-US" sz="1600" dirty="0"/>
          </a:p>
        </p:txBody>
      </p:sp>
      <p:sp>
        <p:nvSpPr>
          <p:cNvPr id="16" name="Text 11"/>
          <p:cNvSpPr/>
          <p:nvPr/>
        </p:nvSpPr>
        <p:spPr>
          <a:xfrm>
            <a:off x="4998085" y="2271395"/>
            <a:ext cx="2138971" cy="597892"/>
          </a:xfrm>
          <a:prstGeom prst="rect">
            <a:avLst/>
          </a:prstGeom>
          <a:noFill/>
          <a:ln/>
        </p:spPr>
        <p:txBody>
          <a:bodyPr wrap="square" lIns="91440" tIns="45720" rIns="91440" bIns="4572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Explainable Outputs</a:t>
            </a:r>
            <a:endParaRPr lang="en-US" sz="1600" dirty="0"/>
          </a:p>
        </p:txBody>
      </p:sp>
      <p:sp>
        <p:nvSpPr>
          <p:cNvPr id="17" name="Text 12"/>
          <p:cNvSpPr/>
          <p:nvPr/>
        </p:nvSpPr>
        <p:spPr>
          <a:xfrm>
            <a:off x="4998085" y="2927985"/>
            <a:ext cx="2176145" cy="2183209"/>
          </a:xfrm>
          <a:prstGeom prst="rect">
            <a:avLst/>
          </a:prstGeom>
          <a:noFill/>
          <a:ln/>
        </p:spPr>
        <p:txBody>
          <a:bodyPr wrap="square" lIns="91440" tIns="45720" rIns="91440" bIns="45720" rtlCol="0" anchor="t">
            <a:spAutoFit/>
          </a:bodyPr>
          <a:lstStyle/>
          <a:p>
            <a:pPr>
              <a:lnSpc>
                <a:spcPct val="120000"/>
              </a:lnSpc>
            </a:pPr>
            <a:r>
              <a:rPr lang="en-US" sz="1400" dirty="0">
                <a:solidFill>
                  <a:srgbClr val="000000"/>
                </a:solidFill>
                <a:latin typeface="MiSans" pitchFamily="34" charset="0"/>
                <a:ea typeface="MiSans" pitchFamily="34" charset="-122"/>
                <a:cs typeface="MiSans" pitchFamily="34" charset="-120"/>
              </a:rPr>
              <a:t>Promote explainable AI outputs and audit trails to ensure decisions are traceable and contestable, maintaining human oversight and ethical responsibility.</a:t>
            </a:r>
            <a:endParaRPr lang="en-US" sz="1600" dirty="0"/>
          </a:p>
        </p:txBody>
      </p:sp>
      <p:sp>
        <p:nvSpPr>
          <p:cNvPr id="18" name="Text 13"/>
          <p:cNvSpPr/>
          <p:nvPr/>
        </p:nvSpPr>
        <p:spPr>
          <a:xfrm>
            <a:off x="8615045" y="2271395"/>
            <a:ext cx="2138971"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Accountability</a:t>
            </a:r>
            <a:endParaRPr lang="en-US" sz="1600" dirty="0"/>
          </a:p>
        </p:txBody>
      </p:sp>
      <p:sp>
        <p:nvSpPr>
          <p:cNvPr id="19" name="Text 14"/>
          <p:cNvSpPr/>
          <p:nvPr/>
        </p:nvSpPr>
        <p:spPr>
          <a:xfrm>
            <a:off x="8615045" y="2927985"/>
            <a:ext cx="2176145" cy="1637506"/>
          </a:xfrm>
          <a:prstGeom prst="rect">
            <a:avLst/>
          </a:prstGeom>
          <a:noFill/>
          <a:ln/>
        </p:spPr>
        <p:txBody>
          <a:bodyPr wrap="square" lIns="91440" tIns="45720" rIns="91440" bIns="45720" rtlCol="0" anchor="t">
            <a:spAutoFit/>
          </a:bodyPr>
          <a:lstStyle/>
          <a:p>
            <a:pPr>
              <a:lnSpc>
                <a:spcPct val="120000"/>
              </a:lnSpc>
            </a:pPr>
            <a:r>
              <a:rPr lang="en-US" sz="1400" dirty="0">
                <a:solidFill>
                  <a:srgbClr val="000000"/>
                </a:solidFill>
                <a:latin typeface="MiSans" pitchFamily="34" charset="0"/>
                <a:ea typeface="MiSans" pitchFamily="34" charset="-122"/>
                <a:cs typeface="MiSans" pitchFamily="34" charset="-120"/>
              </a:rPr>
              <a:t>Final decisions should remain traceable and contestable, ensuring accountability and ethical responsibility in AI-driven processes.</a:t>
            </a:r>
            <a:endParaRPr lang="en-US" sz="1600"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36:44-d2r90v1e3tpg8rchuqc0.jpg"/>
          <p:cNvPicPr>
            <a:picLocks noChangeAspect="1"/>
          </p:cNvPicPr>
          <p:nvPr/>
        </p:nvPicPr>
        <p:blipFill>
          <a:blip r:embed="rId3"/>
          <a:srcRect l="3583" r="3583"/>
          <a:stretch/>
        </p:blipFill>
        <p:spPr>
          <a:xfrm>
            <a:off x="0" y="-20955"/>
            <a:ext cx="12192000" cy="6911975"/>
          </a:xfrm>
          <a:prstGeom prst="rect">
            <a:avLst/>
          </a:prstGeom>
        </p:spPr>
      </p:pic>
      <p:sp>
        <p:nvSpPr>
          <p:cNvPr id="3" name="Text 0"/>
          <p:cNvSpPr/>
          <p:nvPr/>
        </p:nvSpPr>
        <p:spPr>
          <a:xfrm>
            <a:off x="731520" y="1329690"/>
            <a:ext cx="2071370" cy="1781572"/>
          </a:xfrm>
          <a:prstGeom prst="rect">
            <a:avLst/>
          </a:prstGeom>
          <a:noFill/>
          <a:ln/>
        </p:spPr>
        <p:txBody>
          <a:bodyPr wrap="square" lIns="91440" tIns="45720" rIns="91440" bIns="45720" rtlCol="0" anchor="t">
            <a:spAutoFit/>
          </a:bodyPr>
          <a:lstStyle/>
          <a:p>
            <a:pPr>
              <a:lnSpc>
                <a:spcPct val="100000"/>
              </a:lnSpc>
            </a:pPr>
            <a:r>
              <a:rPr lang="en-US" sz="11500" b="1" dirty="0">
                <a:solidFill>
                  <a:srgbClr val="FFFFFF"/>
                </a:solidFill>
                <a:latin typeface="MiSans" pitchFamily="34" charset="0"/>
                <a:ea typeface="MiSans" pitchFamily="34" charset="-122"/>
                <a:cs typeface="MiSans" pitchFamily="34" charset="-120"/>
              </a:rPr>
              <a:t>04</a:t>
            </a:r>
            <a:endParaRPr lang="en-US" sz="1600" dirty="0"/>
          </a:p>
        </p:txBody>
      </p:sp>
      <p:sp>
        <p:nvSpPr>
          <p:cNvPr id="4" name="Text 1"/>
          <p:cNvSpPr/>
          <p:nvPr/>
        </p:nvSpPr>
        <p:spPr>
          <a:xfrm>
            <a:off x="731520" y="3013710"/>
            <a:ext cx="10987405" cy="736600"/>
          </a:xfrm>
          <a:prstGeom prst="rect">
            <a:avLst/>
          </a:prstGeom>
          <a:noFill/>
          <a:ln/>
        </p:spPr>
        <p:txBody>
          <a:bodyPr wrap="square" lIns="91440" tIns="45720" rIns="91440" bIns="45720" rtlCol="0" anchor="t">
            <a:spAutoFit/>
          </a:bodyPr>
          <a:lstStyle/>
          <a:p>
            <a:pPr>
              <a:lnSpc>
                <a:spcPct val="100000"/>
              </a:lnSpc>
            </a:pPr>
            <a:r>
              <a:rPr lang="en-US" sz="4800" b="1" dirty="0">
                <a:solidFill>
                  <a:srgbClr val="FFFFFF"/>
                </a:solidFill>
                <a:latin typeface="MiSans" pitchFamily="34" charset="0"/>
                <a:ea typeface="MiSans" pitchFamily="34" charset="-122"/>
                <a:cs typeface="MiSans" pitchFamily="34" charset="-120"/>
              </a:rPr>
              <a:t>Debate &amp; Action</a:t>
            </a:r>
            <a:endParaRPr lang="en-US" sz="1600" dirty="0"/>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685800" y="332105"/>
            <a:ext cx="97999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018EF4"/>
                </a:solidFill>
                <a:latin typeface="MiSans" pitchFamily="34" charset="0"/>
                <a:ea typeface="MiSans" pitchFamily="34" charset="-122"/>
                <a:cs typeface="MiSans" pitchFamily="34" charset="-120"/>
              </a:rPr>
              <a:t>Debate AI Life-Changing Calls</a:t>
            </a:r>
            <a:endParaRPr lang="en-US" sz="1600" dirty="0"/>
          </a:p>
        </p:txBody>
      </p:sp>
      <p:sp>
        <p:nvSpPr>
          <p:cNvPr id="3" name="Shape 1"/>
          <p:cNvSpPr/>
          <p:nvPr/>
        </p:nvSpPr>
        <p:spPr>
          <a:xfrm>
            <a:off x="318" y="6286500"/>
            <a:ext cx="12191365" cy="571500"/>
          </a:xfrm>
          <a:prstGeom prst="rect">
            <a:avLst/>
          </a:prstGeom>
          <a:gradFill flip="none" rotWithShape="1">
            <a:gsLst>
              <a:gs pos="0">
                <a:srgbClr val="49B2FE"/>
              </a:gs>
              <a:gs pos="100000">
                <a:srgbClr val="1552E8"/>
              </a:gs>
            </a:gsLst>
            <a:lin ang="18900000" scaled="1"/>
          </a:gradFill>
          <a:ln/>
        </p:spPr>
      </p:sp>
      <p:sp>
        <p:nvSpPr>
          <p:cNvPr id="4" name="Text 2"/>
          <p:cNvSpPr/>
          <p:nvPr/>
        </p:nvSpPr>
        <p:spPr>
          <a:xfrm>
            <a:off x="318" y="6286500"/>
            <a:ext cx="12191365" cy="57150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3"/>
          <p:cNvSpPr/>
          <p:nvPr/>
        </p:nvSpPr>
        <p:spPr>
          <a:xfrm rot="16200000">
            <a:off x="4203700" y="4478020"/>
            <a:ext cx="960120" cy="2636520"/>
          </a:xfrm>
          <a:prstGeom prst="roundRect">
            <a:avLst>
              <a:gd name="adj" fmla="val 16667"/>
            </a:avLst>
          </a:prstGeom>
          <a:solidFill>
            <a:srgbClr val="015FA3"/>
          </a:solidFill>
          <a:ln/>
        </p:spPr>
      </p:sp>
      <p:sp>
        <p:nvSpPr>
          <p:cNvPr id="6" name="Text 4"/>
          <p:cNvSpPr/>
          <p:nvPr/>
        </p:nvSpPr>
        <p:spPr>
          <a:xfrm rot="16200000">
            <a:off x="4203700" y="4478020"/>
            <a:ext cx="960120" cy="263652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5"/>
          <p:cNvSpPr/>
          <p:nvPr/>
        </p:nvSpPr>
        <p:spPr>
          <a:xfrm rot="16200000">
            <a:off x="7007860" y="4488180"/>
            <a:ext cx="960120" cy="2636520"/>
          </a:xfrm>
          <a:prstGeom prst="roundRect">
            <a:avLst>
              <a:gd name="adj" fmla="val 16667"/>
            </a:avLst>
          </a:prstGeom>
          <a:solidFill>
            <a:srgbClr val="015FA3"/>
          </a:solidFill>
          <a:ln/>
        </p:spPr>
      </p:sp>
      <p:sp>
        <p:nvSpPr>
          <p:cNvPr id="8" name="Text 6"/>
          <p:cNvSpPr/>
          <p:nvPr/>
        </p:nvSpPr>
        <p:spPr>
          <a:xfrm rot="16200000">
            <a:off x="7007860" y="4488180"/>
            <a:ext cx="960120" cy="263652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p:cNvSpPr/>
          <p:nvPr/>
        </p:nvSpPr>
        <p:spPr>
          <a:xfrm rot="16200000">
            <a:off x="1118129" y="4466590"/>
            <a:ext cx="1013096" cy="2636520"/>
          </a:xfrm>
          <a:prstGeom prst="roundRect">
            <a:avLst>
              <a:gd name="adj" fmla="val 16667"/>
            </a:avLst>
          </a:prstGeom>
          <a:solidFill>
            <a:srgbClr val="015FA3"/>
          </a:solidFill>
          <a:ln/>
        </p:spPr>
      </p:sp>
      <p:sp>
        <p:nvSpPr>
          <p:cNvPr id="10" name="Text 8"/>
          <p:cNvSpPr/>
          <p:nvPr/>
        </p:nvSpPr>
        <p:spPr>
          <a:xfrm rot="16200000">
            <a:off x="1118129" y="4466590"/>
            <a:ext cx="1013096" cy="263652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a:off x="246411" y="5561330"/>
            <a:ext cx="2781949" cy="701040"/>
          </a:xfrm>
          <a:custGeom>
            <a:avLst/>
            <a:gdLst/>
            <a:ahLst/>
            <a:cxnLst/>
            <a:rect l="l" t="t" r="r" b="b"/>
            <a:pathLst>
              <a:path w="2781949" h="701040">
                <a:moveTo>
                  <a:pt x="2781323" y="0"/>
                </a:moveTo>
                <a:cubicBezTo>
                  <a:pt x="2781323" y="-635"/>
                  <a:pt x="2782576" y="15875"/>
                  <a:pt x="2781949" y="15240"/>
                </a:cubicBezTo>
                <a:lnTo>
                  <a:pt x="2781949" y="563880"/>
                </a:lnTo>
                <a:cubicBezTo>
                  <a:pt x="2784456" y="641350"/>
                  <a:pt x="2714892" y="702945"/>
                  <a:pt x="2646581" y="701040"/>
                </a:cubicBezTo>
                <a:lnTo>
                  <a:pt x="135369" y="701040"/>
                </a:lnTo>
                <a:cubicBezTo>
                  <a:pt x="59537" y="703580"/>
                  <a:pt x="-1880" y="633095"/>
                  <a:pt x="0" y="563880"/>
                </a:cubicBezTo>
                <a:lnTo>
                  <a:pt x="0" y="64135"/>
                </a:lnTo>
                <a:lnTo>
                  <a:pt x="2781323" y="361315"/>
                </a:lnTo>
                <a:lnTo>
                  <a:pt x="2781323" y="0"/>
                </a:lnTo>
                <a:close/>
              </a:path>
            </a:pathLst>
          </a:custGeom>
          <a:gradFill flip="none" rotWithShape="1">
            <a:gsLst>
              <a:gs pos="0">
                <a:srgbClr val="49B2FE"/>
              </a:gs>
              <a:gs pos="100000">
                <a:srgbClr val="1552E8"/>
              </a:gs>
            </a:gsLst>
            <a:lin ang="18900000" scaled="1"/>
          </a:gradFill>
          <a:ln/>
        </p:spPr>
      </p:sp>
      <p:sp>
        <p:nvSpPr>
          <p:cNvPr id="12" name="Text 10"/>
          <p:cNvSpPr/>
          <p:nvPr/>
        </p:nvSpPr>
        <p:spPr>
          <a:xfrm>
            <a:off x="246411" y="5561330"/>
            <a:ext cx="2781949" cy="70104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flipV="1">
            <a:off x="246411" y="5778500"/>
            <a:ext cx="2781323" cy="483870"/>
          </a:xfrm>
          <a:custGeom>
            <a:avLst/>
            <a:gdLst/>
            <a:ahLst/>
            <a:cxnLst/>
            <a:rect l="l" t="t" r="r" b="b"/>
            <a:pathLst>
              <a:path w="2781323" h="483870">
                <a:moveTo>
                  <a:pt x="0" y="137160"/>
                </a:moveTo>
                <a:cubicBezTo>
                  <a:pt x="-2507" y="60325"/>
                  <a:pt x="67058" y="-1905"/>
                  <a:pt x="135369" y="0"/>
                </a:cubicBezTo>
                <a:lnTo>
                  <a:pt x="2646581" y="0"/>
                </a:lnTo>
                <a:cubicBezTo>
                  <a:pt x="2717398" y="-2540"/>
                  <a:pt x="2776936" y="60960"/>
                  <a:pt x="2781323" y="122555"/>
                </a:cubicBezTo>
                <a:lnTo>
                  <a:pt x="2781323" y="483870"/>
                </a:lnTo>
                <a:lnTo>
                  <a:pt x="0" y="186690"/>
                </a:lnTo>
                <a:lnTo>
                  <a:pt x="0" y="137160"/>
                </a:lnTo>
                <a:close/>
              </a:path>
            </a:pathLst>
          </a:custGeom>
          <a:gradFill flip="none" rotWithShape="1">
            <a:gsLst>
              <a:gs pos="0">
                <a:srgbClr val="49B2FE"/>
              </a:gs>
              <a:gs pos="100000">
                <a:srgbClr val="1552E8"/>
              </a:gs>
            </a:gsLst>
            <a:lin ang="18900000" scaled="1"/>
          </a:gradFill>
          <a:ln/>
        </p:spPr>
      </p:sp>
      <p:sp>
        <p:nvSpPr>
          <p:cNvPr id="14" name="Text 12"/>
          <p:cNvSpPr/>
          <p:nvPr/>
        </p:nvSpPr>
        <p:spPr>
          <a:xfrm>
            <a:off x="246411" y="5778500"/>
            <a:ext cx="2781323" cy="48387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p:cNvSpPr/>
          <p:nvPr/>
        </p:nvSpPr>
        <p:spPr>
          <a:xfrm>
            <a:off x="3205293" y="5561330"/>
            <a:ext cx="2781949" cy="701040"/>
          </a:xfrm>
          <a:custGeom>
            <a:avLst/>
            <a:gdLst/>
            <a:ahLst/>
            <a:cxnLst/>
            <a:rect l="l" t="t" r="r" b="b"/>
            <a:pathLst>
              <a:path w="2781949" h="701040">
                <a:moveTo>
                  <a:pt x="2781323" y="0"/>
                </a:moveTo>
                <a:cubicBezTo>
                  <a:pt x="2781323" y="-635"/>
                  <a:pt x="2782576" y="15875"/>
                  <a:pt x="2781949" y="15240"/>
                </a:cubicBezTo>
                <a:lnTo>
                  <a:pt x="2781949" y="563880"/>
                </a:lnTo>
                <a:cubicBezTo>
                  <a:pt x="2784456" y="641350"/>
                  <a:pt x="2714892" y="702945"/>
                  <a:pt x="2646581" y="701040"/>
                </a:cubicBezTo>
                <a:lnTo>
                  <a:pt x="135369" y="701040"/>
                </a:lnTo>
                <a:cubicBezTo>
                  <a:pt x="59537" y="703580"/>
                  <a:pt x="-1880" y="633095"/>
                  <a:pt x="0" y="563880"/>
                </a:cubicBezTo>
                <a:lnTo>
                  <a:pt x="0" y="64135"/>
                </a:lnTo>
                <a:lnTo>
                  <a:pt x="2781323" y="361315"/>
                </a:lnTo>
                <a:lnTo>
                  <a:pt x="2781323" y="0"/>
                </a:lnTo>
                <a:close/>
              </a:path>
            </a:pathLst>
          </a:custGeom>
          <a:gradFill flip="none" rotWithShape="1">
            <a:gsLst>
              <a:gs pos="0">
                <a:srgbClr val="49B2FE"/>
              </a:gs>
              <a:gs pos="100000">
                <a:srgbClr val="1552E8"/>
              </a:gs>
            </a:gsLst>
            <a:lin ang="18900000" scaled="1"/>
          </a:gradFill>
          <a:ln/>
        </p:spPr>
      </p:sp>
      <p:sp>
        <p:nvSpPr>
          <p:cNvPr id="16" name="Text 14"/>
          <p:cNvSpPr/>
          <p:nvPr/>
        </p:nvSpPr>
        <p:spPr>
          <a:xfrm>
            <a:off x="3205293" y="5561330"/>
            <a:ext cx="2781949" cy="70104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5"/>
          <p:cNvSpPr/>
          <p:nvPr/>
        </p:nvSpPr>
        <p:spPr>
          <a:xfrm flipV="1">
            <a:off x="3205293" y="5778500"/>
            <a:ext cx="2781323" cy="483870"/>
          </a:xfrm>
          <a:custGeom>
            <a:avLst/>
            <a:gdLst/>
            <a:ahLst/>
            <a:cxnLst/>
            <a:rect l="l" t="t" r="r" b="b"/>
            <a:pathLst>
              <a:path w="2781323" h="483870">
                <a:moveTo>
                  <a:pt x="0" y="137160"/>
                </a:moveTo>
                <a:cubicBezTo>
                  <a:pt x="-2507" y="60325"/>
                  <a:pt x="67058" y="-1905"/>
                  <a:pt x="135369" y="0"/>
                </a:cubicBezTo>
                <a:lnTo>
                  <a:pt x="2646581" y="0"/>
                </a:lnTo>
                <a:cubicBezTo>
                  <a:pt x="2717398" y="-2540"/>
                  <a:pt x="2776936" y="60960"/>
                  <a:pt x="2781323" y="122555"/>
                </a:cubicBezTo>
                <a:lnTo>
                  <a:pt x="2781323" y="483870"/>
                </a:lnTo>
                <a:lnTo>
                  <a:pt x="0" y="186690"/>
                </a:lnTo>
                <a:lnTo>
                  <a:pt x="0" y="137160"/>
                </a:lnTo>
                <a:close/>
              </a:path>
            </a:pathLst>
          </a:custGeom>
          <a:gradFill flip="none" rotWithShape="1">
            <a:gsLst>
              <a:gs pos="0">
                <a:srgbClr val="49B2FE"/>
              </a:gs>
              <a:gs pos="100000">
                <a:srgbClr val="1552E8"/>
              </a:gs>
            </a:gsLst>
            <a:lin ang="18900000" scaled="1"/>
          </a:gradFill>
          <a:ln/>
        </p:spPr>
      </p:sp>
      <p:sp>
        <p:nvSpPr>
          <p:cNvPr id="18" name="Text 16"/>
          <p:cNvSpPr/>
          <p:nvPr/>
        </p:nvSpPr>
        <p:spPr>
          <a:xfrm>
            <a:off x="3205293" y="5778500"/>
            <a:ext cx="2781323" cy="48387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7"/>
          <p:cNvSpPr/>
          <p:nvPr/>
        </p:nvSpPr>
        <p:spPr>
          <a:xfrm>
            <a:off x="6164175" y="5561330"/>
            <a:ext cx="2781949" cy="701040"/>
          </a:xfrm>
          <a:custGeom>
            <a:avLst/>
            <a:gdLst/>
            <a:ahLst/>
            <a:cxnLst/>
            <a:rect l="l" t="t" r="r" b="b"/>
            <a:pathLst>
              <a:path w="2781949" h="701040">
                <a:moveTo>
                  <a:pt x="2781323" y="0"/>
                </a:moveTo>
                <a:cubicBezTo>
                  <a:pt x="2781323" y="-635"/>
                  <a:pt x="2782576" y="15875"/>
                  <a:pt x="2781949" y="15240"/>
                </a:cubicBezTo>
                <a:lnTo>
                  <a:pt x="2781949" y="563880"/>
                </a:lnTo>
                <a:cubicBezTo>
                  <a:pt x="2784456" y="641350"/>
                  <a:pt x="2714892" y="702945"/>
                  <a:pt x="2646581" y="701040"/>
                </a:cubicBezTo>
                <a:lnTo>
                  <a:pt x="135369" y="701040"/>
                </a:lnTo>
                <a:cubicBezTo>
                  <a:pt x="59537" y="703580"/>
                  <a:pt x="-1880" y="633095"/>
                  <a:pt x="0" y="563880"/>
                </a:cubicBezTo>
                <a:lnTo>
                  <a:pt x="0" y="64135"/>
                </a:lnTo>
                <a:lnTo>
                  <a:pt x="2781323" y="361315"/>
                </a:lnTo>
                <a:lnTo>
                  <a:pt x="2781323" y="0"/>
                </a:lnTo>
                <a:close/>
              </a:path>
            </a:pathLst>
          </a:custGeom>
          <a:gradFill flip="none" rotWithShape="1">
            <a:gsLst>
              <a:gs pos="0">
                <a:srgbClr val="49B2FE"/>
              </a:gs>
              <a:gs pos="100000">
                <a:srgbClr val="1552E8"/>
              </a:gs>
            </a:gsLst>
            <a:lin ang="18900000" scaled="1"/>
          </a:gradFill>
          <a:ln/>
        </p:spPr>
      </p:sp>
      <p:sp>
        <p:nvSpPr>
          <p:cNvPr id="20" name="Text 18"/>
          <p:cNvSpPr/>
          <p:nvPr/>
        </p:nvSpPr>
        <p:spPr>
          <a:xfrm>
            <a:off x="6164175" y="5561330"/>
            <a:ext cx="2781949" cy="70104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flipV="1">
            <a:off x="6164175" y="5778500"/>
            <a:ext cx="2781323" cy="483870"/>
          </a:xfrm>
          <a:custGeom>
            <a:avLst/>
            <a:gdLst/>
            <a:ahLst/>
            <a:cxnLst/>
            <a:rect l="l" t="t" r="r" b="b"/>
            <a:pathLst>
              <a:path w="2781323" h="483870">
                <a:moveTo>
                  <a:pt x="0" y="137160"/>
                </a:moveTo>
                <a:cubicBezTo>
                  <a:pt x="-2507" y="60325"/>
                  <a:pt x="67058" y="-1905"/>
                  <a:pt x="135369" y="0"/>
                </a:cubicBezTo>
                <a:lnTo>
                  <a:pt x="2646581" y="0"/>
                </a:lnTo>
                <a:cubicBezTo>
                  <a:pt x="2717398" y="-2540"/>
                  <a:pt x="2776936" y="60960"/>
                  <a:pt x="2781323" y="122555"/>
                </a:cubicBezTo>
                <a:lnTo>
                  <a:pt x="2781323" y="483870"/>
                </a:lnTo>
                <a:lnTo>
                  <a:pt x="0" y="186690"/>
                </a:lnTo>
                <a:lnTo>
                  <a:pt x="0" y="137160"/>
                </a:lnTo>
                <a:close/>
              </a:path>
            </a:pathLst>
          </a:custGeom>
          <a:gradFill flip="none" rotWithShape="1">
            <a:gsLst>
              <a:gs pos="0">
                <a:srgbClr val="49B2FE"/>
              </a:gs>
              <a:gs pos="100000">
                <a:srgbClr val="1552E8"/>
              </a:gs>
            </a:gsLst>
            <a:lin ang="18900000" scaled="1"/>
          </a:gradFill>
          <a:ln/>
        </p:spPr>
      </p:sp>
      <p:sp>
        <p:nvSpPr>
          <p:cNvPr id="22" name="Text 20"/>
          <p:cNvSpPr/>
          <p:nvPr/>
        </p:nvSpPr>
        <p:spPr>
          <a:xfrm>
            <a:off x="6164175" y="5778500"/>
            <a:ext cx="2781323" cy="483870"/>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1"/>
          <p:cNvSpPr/>
          <p:nvPr/>
        </p:nvSpPr>
        <p:spPr>
          <a:xfrm rot="16200000">
            <a:off x="9983385" y="4455160"/>
            <a:ext cx="1013096" cy="2636520"/>
          </a:xfrm>
          <a:prstGeom prst="roundRect">
            <a:avLst>
              <a:gd name="adj" fmla="val 16667"/>
            </a:avLst>
          </a:prstGeom>
          <a:solidFill>
            <a:srgbClr val="015FA3"/>
          </a:solidFill>
          <a:ln/>
        </p:spPr>
      </p:sp>
      <p:sp>
        <p:nvSpPr>
          <p:cNvPr id="24" name="Text 22"/>
          <p:cNvSpPr/>
          <p:nvPr/>
        </p:nvSpPr>
        <p:spPr>
          <a:xfrm rot="16200000">
            <a:off x="9983385" y="4455160"/>
            <a:ext cx="1013096" cy="2636520"/>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3"/>
          <p:cNvSpPr/>
          <p:nvPr/>
        </p:nvSpPr>
        <p:spPr>
          <a:xfrm>
            <a:off x="9123058" y="5561330"/>
            <a:ext cx="2781949" cy="701040"/>
          </a:xfrm>
          <a:custGeom>
            <a:avLst/>
            <a:gdLst/>
            <a:ahLst/>
            <a:cxnLst/>
            <a:rect l="l" t="t" r="r" b="b"/>
            <a:pathLst>
              <a:path w="2781949" h="701040">
                <a:moveTo>
                  <a:pt x="2781323" y="0"/>
                </a:moveTo>
                <a:cubicBezTo>
                  <a:pt x="2781323" y="-635"/>
                  <a:pt x="2782576" y="15875"/>
                  <a:pt x="2781949" y="15240"/>
                </a:cubicBezTo>
                <a:lnTo>
                  <a:pt x="2781949" y="563880"/>
                </a:lnTo>
                <a:cubicBezTo>
                  <a:pt x="2784456" y="641350"/>
                  <a:pt x="2714892" y="702945"/>
                  <a:pt x="2646581" y="701040"/>
                </a:cubicBezTo>
                <a:lnTo>
                  <a:pt x="135369" y="701040"/>
                </a:lnTo>
                <a:cubicBezTo>
                  <a:pt x="59537" y="703580"/>
                  <a:pt x="-1880" y="633095"/>
                  <a:pt x="0" y="563880"/>
                </a:cubicBezTo>
                <a:lnTo>
                  <a:pt x="0" y="64135"/>
                </a:lnTo>
                <a:lnTo>
                  <a:pt x="2781323" y="361315"/>
                </a:lnTo>
                <a:lnTo>
                  <a:pt x="2781323" y="0"/>
                </a:lnTo>
                <a:close/>
              </a:path>
            </a:pathLst>
          </a:custGeom>
          <a:gradFill flip="none" rotWithShape="1">
            <a:gsLst>
              <a:gs pos="0">
                <a:srgbClr val="49B2FE"/>
              </a:gs>
              <a:gs pos="100000">
                <a:srgbClr val="1552E8"/>
              </a:gs>
            </a:gsLst>
            <a:lin ang="18900000" scaled="1"/>
          </a:gradFill>
          <a:ln/>
        </p:spPr>
      </p:sp>
      <p:sp>
        <p:nvSpPr>
          <p:cNvPr id="26" name="Text 24"/>
          <p:cNvSpPr/>
          <p:nvPr/>
        </p:nvSpPr>
        <p:spPr>
          <a:xfrm>
            <a:off x="9123058" y="5561330"/>
            <a:ext cx="2781949" cy="701040"/>
          </a:xfrm>
          <a:prstGeom prst="rect">
            <a:avLst/>
          </a:prstGeom>
          <a:noFill/>
          <a:ln/>
        </p:spPr>
        <p:txBody>
          <a:bodyPr wrap="square" lIns="45720" tIns="91440" rIns="91440" bIns="45720" rtlCol="0" anchor="ctr"/>
          <a:lstStyle/>
          <a:p>
            <a:pPr>
              <a:lnSpc>
                <a:spcPct val="100000"/>
              </a:lnSpc>
            </a:pPr>
            <a:endParaRPr lang="en-US" sz="1600" dirty="0"/>
          </a:p>
        </p:txBody>
      </p:sp>
      <p:sp>
        <p:nvSpPr>
          <p:cNvPr id="27" name="Shape 25"/>
          <p:cNvSpPr/>
          <p:nvPr/>
        </p:nvSpPr>
        <p:spPr>
          <a:xfrm flipV="1">
            <a:off x="9123058" y="5778500"/>
            <a:ext cx="2781323" cy="483870"/>
          </a:xfrm>
          <a:custGeom>
            <a:avLst/>
            <a:gdLst/>
            <a:ahLst/>
            <a:cxnLst/>
            <a:rect l="l" t="t" r="r" b="b"/>
            <a:pathLst>
              <a:path w="2781323" h="483870">
                <a:moveTo>
                  <a:pt x="0" y="137160"/>
                </a:moveTo>
                <a:cubicBezTo>
                  <a:pt x="-2507" y="60325"/>
                  <a:pt x="67058" y="-1905"/>
                  <a:pt x="135369" y="0"/>
                </a:cubicBezTo>
                <a:lnTo>
                  <a:pt x="2646581" y="0"/>
                </a:lnTo>
                <a:cubicBezTo>
                  <a:pt x="2717398" y="-2540"/>
                  <a:pt x="2776936" y="60960"/>
                  <a:pt x="2781323" y="122555"/>
                </a:cubicBezTo>
                <a:lnTo>
                  <a:pt x="2781323" y="483870"/>
                </a:lnTo>
                <a:lnTo>
                  <a:pt x="0" y="186690"/>
                </a:lnTo>
                <a:lnTo>
                  <a:pt x="0" y="137160"/>
                </a:lnTo>
                <a:close/>
              </a:path>
            </a:pathLst>
          </a:custGeom>
          <a:gradFill flip="none" rotWithShape="1">
            <a:gsLst>
              <a:gs pos="0">
                <a:srgbClr val="49B2FE"/>
              </a:gs>
              <a:gs pos="100000">
                <a:srgbClr val="1552E8"/>
              </a:gs>
            </a:gsLst>
            <a:lin ang="18900000" scaled="1"/>
          </a:gradFill>
          <a:ln/>
        </p:spPr>
      </p:sp>
      <p:sp>
        <p:nvSpPr>
          <p:cNvPr id="28" name="Text 26"/>
          <p:cNvSpPr/>
          <p:nvPr/>
        </p:nvSpPr>
        <p:spPr>
          <a:xfrm>
            <a:off x="9123058" y="5778500"/>
            <a:ext cx="2781323" cy="483870"/>
          </a:xfrm>
          <a:prstGeom prst="rect">
            <a:avLst/>
          </a:prstGeom>
          <a:noFill/>
          <a:ln/>
        </p:spPr>
        <p:txBody>
          <a:bodyPr wrap="square" lIns="45720" tIns="91440" rIns="91440" bIns="45720" rtlCol="0" anchor="ctr"/>
          <a:lstStyle/>
          <a:p>
            <a:pPr>
              <a:lnSpc>
                <a:spcPct val="100000"/>
              </a:lnSpc>
            </a:pPr>
            <a:endParaRPr lang="en-US" sz="1600" dirty="0"/>
          </a:p>
        </p:txBody>
      </p:sp>
      <p:sp>
        <p:nvSpPr>
          <p:cNvPr id="29" name="Shape 27"/>
          <p:cNvSpPr/>
          <p:nvPr/>
        </p:nvSpPr>
        <p:spPr>
          <a:xfrm>
            <a:off x="298674" y="1008380"/>
            <a:ext cx="2652675" cy="4770120"/>
          </a:xfrm>
          <a:prstGeom prst="roundRect">
            <a:avLst>
              <a:gd name="adj" fmla="val 9396"/>
            </a:avLst>
          </a:prstGeom>
          <a:solidFill>
            <a:srgbClr val="FFFFFF"/>
          </a:solidFill>
          <a:ln w="19050">
            <a:gradFill flip="none" rotWithShape="1">
              <a:gsLst>
                <a:gs pos="0">
                  <a:srgbClr val="92D1FE"/>
                </a:gs>
                <a:gs pos="84000">
                  <a:srgbClr val="49B2FE"/>
                </a:gs>
                <a:gs pos="100000">
                  <a:srgbClr val="49B2FE"/>
                </a:gs>
              </a:gsLst>
              <a:lin ang="16200000" scaled="1"/>
            </a:gradFill>
            <a:prstDash val="solid"/>
          </a:ln>
        </p:spPr>
      </p:sp>
      <p:sp>
        <p:nvSpPr>
          <p:cNvPr id="30" name="Text 28"/>
          <p:cNvSpPr/>
          <p:nvPr/>
        </p:nvSpPr>
        <p:spPr>
          <a:xfrm>
            <a:off x="298674" y="1008380"/>
            <a:ext cx="2652675" cy="4770120"/>
          </a:xfrm>
          <a:prstGeom prst="rect">
            <a:avLst/>
          </a:prstGeom>
          <a:noFill/>
          <a:ln/>
        </p:spPr>
        <p:txBody>
          <a:bodyPr wrap="square" lIns="45720" tIns="91440" rIns="91440" bIns="45720" rtlCol="0" anchor="ctr"/>
          <a:lstStyle/>
          <a:p>
            <a:pPr>
              <a:lnSpc>
                <a:spcPct val="100000"/>
              </a:lnSpc>
            </a:pPr>
            <a:endParaRPr lang="en-US" sz="1600" dirty="0"/>
          </a:p>
        </p:txBody>
      </p:sp>
      <p:sp>
        <p:nvSpPr>
          <p:cNvPr id="31" name="Shape 29"/>
          <p:cNvSpPr/>
          <p:nvPr/>
        </p:nvSpPr>
        <p:spPr>
          <a:xfrm>
            <a:off x="3257556" y="1008380"/>
            <a:ext cx="2652675" cy="4770120"/>
          </a:xfrm>
          <a:prstGeom prst="roundRect">
            <a:avLst>
              <a:gd name="adj" fmla="val 9396"/>
            </a:avLst>
          </a:prstGeom>
          <a:solidFill>
            <a:srgbClr val="FFFFFF"/>
          </a:solidFill>
          <a:ln w="19050">
            <a:gradFill flip="none" rotWithShape="1">
              <a:gsLst>
                <a:gs pos="0">
                  <a:srgbClr val="92D1FE"/>
                </a:gs>
                <a:gs pos="84000">
                  <a:srgbClr val="49B2FE"/>
                </a:gs>
                <a:gs pos="100000">
                  <a:srgbClr val="49B2FE"/>
                </a:gs>
              </a:gsLst>
              <a:lin ang="16200000" scaled="1"/>
            </a:gradFill>
            <a:prstDash val="solid"/>
          </a:ln>
        </p:spPr>
      </p:sp>
      <p:sp>
        <p:nvSpPr>
          <p:cNvPr id="32" name="Text 30"/>
          <p:cNvSpPr/>
          <p:nvPr/>
        </p:nvSpPr>
        <p:spPr>
          <a:xfrm>
            <a:off x="3257556" y="1008380"/>
            <a:ext cx="2652675" cy="4770120"/>
          </a:xfrm>
          <a:prstGeom prst="rect">
            <a:avLst/>
          </a:prstGeom>
          <a:noFill/>
          <a:ln/>
        </p:spPr>
        <p:txBody>
          <a:bodyPr wrap="square" lIns="45720" tIns="91440" rIns="91440" bIns="45720" rtlCol="0" anchor="ctr"/>
          <a:lstStyle/>
          <a:p>
            <a:pPr>
              <a:lnSpc>
                <a:spcPct val="100000"/>
              </a:lnSpc>
            </a:pPr>
            <a:endParaRPr lang="en-US" sz="1600" dirty="0"/>
          </a:p>
        </p:txBody>
      </p:sp>
      <p:sp>
        <p:nvSpPr>
          <p:cNvPr id="33" name="Shape 31"/>
          <p:cNvSpPr/>
          <p:nvPr/>
        </p:nvSpPr>
        <p:spPr>
          <a:xfrm>
            <a:off x="6216438" y="1008380"/>
            <a:ext cx="2652675" cy="4770120"/>
          </a:xfrm>
          <a:prstGeom prst="roundRect">
            <a:avLst>
              <a:gd name="adj" fmla="val 9396"/>
            </a:avLst>
          </a:prstGeom>
          <a:solidFill>
            <a:srgbClr val="FFFFFF"/>
          </a:solidFill>
          <a:ln w="19050">
            <a:gradFill flip="none" rotWithShape="1">
              <a:gsLst>
                <a:gs pos="0">
                  <a:srgbClr val="92D1FE"/>
                </a:gs>
                <a:gs pos="84000">
                  <a:srgbClr val="49B2FE"/>
                </a:gs>
                <a:gs pos="100000">
                  <a:srgbClr val="49B2FE"/>
                </a:gs>
              </a:gsLst>
              <a:lin ang="16200000" scaled="1"/>
            </a:gradFill>
            <a:prstDash val="solid"/>
          </a:ln>
        </p:spPr>
      </p:sp>
      <p:sp>
        <p:nvSpPr>
          <p:cNvPr id="34" name="Text 32"/>
          <p:cNvSpPr/>
          <p:nvPr/>
        </p:nvSpPr>
        <p:spPr>
          <a:xfrm>
            <a:off x="6216438" y="1008380"/>
            <a:ext cx="2652675" cy="4770120"/>
          </a:xfrm>
          <a:prstGeom prst="rect">
            <a:avLst/>
          </a:prstGeom>
          <a:noFill/>
          <a:ln/>
        </p:spPr>
        <p:txBody>
          <a:bodyPr wrap="square" lIns="45720" tIns="91440" rIns="91440" bIns="45720" rtlCol="0" anchor="ctr"/>
          <a:lstStyle/>
          <a:p>
            <a:pPr>
              <a:lnSpc>
                <a:spcPct val="100000"/>
              </a:lnSpc>
            </a:pPr>
            <a:endParaRPr lang="en-US" sz="1600" dirty="0"/>
          </a:p>
        </p:txBody>
      </p:sp>
      <p:sp>
        <p:nvSpPr>
          <p:cNvPr id="35" name="Shape 33"/>
          <p:cNvSpPr/>
          <p:nvPr/>
        </p:nvSpPr>
        <p:spPr>
          <a:xfrm>
            <a:off x="9175320" y="1008380"/>
            <a:ext cx="2652675" cy="4770120"/>
          </a:xfrm>
          <a:prstGeom prst="roundRect">
            <a:avLst>
              <a:gd name="adj" fmla="val 9396"/>
            </a:avLst>
          </a:prstGeom>
          <a:solidFill>
            <a:srgbClr val="FFFFFF"/>
          </a:solidFill>
          <a:ln w="19050">
            <a:gradFill flip="none" rotWithShape="1">
              <a:gsLst>
                <a:gs pos="0">
                  <a:srgbClr val="92D1FE"/>
                </a:gs>
                <a:gs pos="84000">
                  <a:srgbClr val="49B2FE"/>
                </a:gs>
                <a:gs pos="100000">
                  <a:srgbClr val="49B2FE"/>
                </a:gs>
              </a:gsLst>
              <a:lin ang="16200000" scaled="1"/>
            </a:gradFill>
            <a:prstDash val="solid"/>
          </a:ln>
        </p:spPr>
      </p:sp>
      <p:sp>
        <p:nvSpPr>
          <p:cNvPr id="36" name="Text 34"/>
          <p:cNvSpPr/>
          <p:nvPr/>
        </p:nvSpPr>
        <p:spPr>
          <a:xfrm>
            <a:off x="9175320" y="1008380"/>
            <a:ext cx="2652675" cy="4770120"/>
          </a:xfrm>
          <a:prstGeom prst="rect">
            <a:avLst/>
          </a:prstGeom>
          <a:noFill/>
          <a:ln/>
        </p:spPr>
        <p:txBody>
          <a:bodyPr wrap="square" lIns="45720" tIns="91440" rIns="91440" bIns="45720" rtlCol="0" anchor="ctr"/>
          <a:lstStyle/>
          <a:p>
            <a:pPr>
              <a:lnSpc>
                <a:spcPct val="100000"/>
              </a:lnSpc>
            </a:pPr>
            <a:endParaRPr lang="en-US" sz="1600" dirty="0"/>
          </a:p>
        </p:txBody>
      </p:sp>
      <p:sp>
        <p:nvSpPr>
          <p:cNvPr id="37" name="Text 35"/>
          <p:cNvSpPr/>
          <p:nvPr/>
        </p:nvSpPr>
        <p:spPr>
          <a:xfrm>
            <a:off x="472213" y="1153795"/>
            <a:ext cx="2256684"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Pro Arguments</a:t>
            </a:r>
            <a:endParaRPr lang="en-US" sz="1600" dirty="0"/>
          </a:p>
        </p:txBody>
      </p:sp>
      <p:sp>
        <p:nvSpPr>
          <p:cNvPr id="38" name="Text 36"/>
          <p:cNvSpPr/>
          <p:nvPr/>
        </p:nvSpPr>
        <p:spPr>
          <a:xfrm>
            <a:off x="476903" y="1880235"/>
            <a:ext cx="2296216" cy="3319780"/>
          </a:xfrm>
          <a:prstGeom prst="rect">
            <a:avLst/>
          </a:prstGeom>
          <a:noFill/>
          <a:ln/>
        </p:spPr>
        <p:txBody>
          <a:bodyPr wrap="square" lIns="91440" tIns="45720" rIns="91440" bIns="45720" rtlCol="0" anchor="t"/>
          <a:lstStyle/>
          <a:p>
            <a:pPr>
              <a:lnSpc>
                <a:spcPct val="120000"/>
              </a:lnSpc>
            </a:pPr>
            <a:r>
              <a:rPr lang="en-US" sz="1400" dirty="0">
                <a:solidFill>
                  <a:srgbClr val="000000"/>
                </a:solidFill>
                <a:latin typeface="MiSans" pitchFamily="34" charset="0"/>
                <a:ea typeface="MiSans" pitchFamily="34" charset="-122"/>
                <a:cs typeface="MiSans" pitchFamily="34" charset="-120"/>
              </a:rPr>
              <a:t>Proponents argue that AI can make life-changing decisions efficiently and consistently, reducing human error and bias. They highlight the potential for improved accuracy and fairness.</a:t>
            </a:r>
            <a:endParaRPr lang="en-US" sz="1600" dirty="0"/>
          </a:p>
        </p:txBody>
      </p:sp>
      <p:sp>
        <p:nvSpPr>
          <p:cNvPr id="39" name="Text 37"/>
          <p:cNvSpPr/>
          <p:nvPr/>
        </p:nvSpPr>
        <p:spPr>
          <a:xfrm>
            <a:off x="3431095" y="1153795"/>
            <a:ext cx="2256684"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Con Arguments</a:t>
            </a:r>
            <a:endParaRPr lang="en-US" sz="1600" dirty="0"/>
          </a:p>
        </p:txBody>
      </p:sp>
      <p:sp>
        <p:nvSpPr>
          <p:cNvPr id="40" name="Text 38"/>
          <p:cNvSpPr/>
          <p:nvPr/>
        </p:nvSpPr>
        <p:spPr>
          <a:xfrm>
            <a:off x="3435786" y="1880235"/>
            <a:ext cx="2296216" cy="3319780"/>
          </a:xfrm>
          <a:prstGeom prst="rect">
            <a:avLst/>
          </a:prstGeom>
          <a:noFill/>
          <a:ln/>
        </p:spPr>
        <p:txBody>
          <a:bodyPr wrap="square" lIns="91440" tIns="45720" rIns="91440" bIns="45720" rtlCol="0" anchor="t"/>
          <a:lstStyle/>
          <a:p>
            <a:pPr>
              <a:lnSpc>
                <a:spcPct val="120000"/>
              </a:lnSpc>
            </a:pPr>
            <a:r>
              <a:rPr lang="en-US" sz="1400" dirty="0">
                <a:solidFill>
                  <a:srgbClr val="000000"/>
                </a:solidFill>
                <a:latin typeface="MiSans" pitchFamily="34" charset="0"/>
                <a:ea typeface="MiSans" pitchFamily="34" charset="-122"/>
                <a:cs typeface="MiSans" pitchFamily="34" charset="-120"/>
              </a:rPr>
              <a:t>Opponents stress the need for human judgment, empathy, and ethical reasoning. They argue that AI lacks the context and moral agency required for such critical decisions.</a:t>
            </a:r>
            <a:endParaRPr lang="en-US" sz="1600" dirty="0"/>
          </a:p>
        </p:txBody>
      </p:sp>
      <p:sp>
        <p:nvSpPr>
          <p:cNvPr id="41" name="Text 39"/>
          <p:cNvSpPr/>
          <p:nvPr/>
        </p:nvSpPr>
        <p:spPr>
          <a:xfrm>
            <a:off x="6389978" y="1153795"/>
            <a:ext cx="2256684" cy="597892"/>
          </a:xfrm>
          <a:prstGeom prst="rect">
            <a:avLst/>
          </a:prstGeom>
          <a:noFill/>
          <a:ln/>
        </p:spPr>
        <p:txBody>
          <a:bodyPr wrap="square" lIns="91440" tIns="45720" rIns="91440" bIns="4572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Real-World Examples</a:t>
            </a:r>
            <a:endParaRPr lang="en-US" sz="1600" dirty="0"/>
          </a:p>
        </p:txBody>
      </p:sp>
      <p:sp>
        <p:nvSpPr>
          <p:cNvPr id="42" name="Text 40"/>
          <p:cNvSpPr/>
          <p:nvPr/>
        </p:nvSpPr>
        <p:spPr>
          <a:xfrm>
            <a:off x="6394668" y="1880235"/>
            <a:ext cx="2296216" cy="3319780"/>
          </a:xfrm>
          <a:prstGeom prst="rect">
            <a:avLst/>
          </a:prstGeom>
          <a:noFill/>
          <a:ln/>
        </p:spPr>
        <p:txBody>
          <a:bodyPr wrap="square" lIns="91440" tIns="45720" rIns="91440" bIns="45720" rtlCol="0" anchor="t"/>
          <a:lstStyle/>
          <a:p>
            <a:pPr>
              <a:lnSpc>
                <a:spcPct val="120000"/>
              </a:lnSpc>
            </a:pPr>
            <a:r>
              <a:rPr lang="en-US" sz="1400" dirty="0">
                <a:solidFill>
                  <a:srgbClr val="000000"/>
                </a:solidFill>
                <a:latin typeface="MiSans" pitchFamily="34" charset="0"/>
                <a:ea typeface="MiSans" pitchFamily="34" charset="-122"/>
                <a:cs typeface="MiSans" pitchFamily="34" charset="-120"/>
              </a:rPr>
              <a:t>Real-world examples, such as medical diagnoses and autonomous vehicles, illustrate the complexities of AI decision-making. Balancing efficiency and accountability is crucial.</a:t>
            </a:r>
            <a:endParaRPr lang="en-US" sz="1600" dirty="0"/>
          </a:p>
        </p:txBody>
      </p:sp>
      <p:sp>
        <p:nvSpPr>
          <p:cNvPr id="43" name="Text 41"/>
          <p:cNvSpPr/>
          <p:nvPr/>
        </p:nvSpPr>
        <p:spPr>
          <a:xfrm>
            <a:off x="9348860" y="1153795"/>
            <a:ext cx="2256684"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Balanced Approach</a:t>
            </a:r>
            <a:endParaRPr lang="en-US" sz="1600" dirty="0"/>
          </a:p>
        </p:txBody>
      </p:sp>
      <p:sp>
        <p:nvSpPr>
          <p:cNvPr id="44" name="Text 42"/>
          <p:cNvSpPr/>
          <p:nvPr/>
        </p:nvSpPr>
        <p:spPr>
          <a:xfrm>
            <a:off x="9353550" y="1880235"/>
            <a:ext cx="2296216" cy="3319780"/>
          </a:xfrm>
          <a:prstGeom prst="rect">
            <a:avLst/>
          </a:prstGeom>
          <a:noFill/>
          <a:ln/>
        </p:spPr>
        <p:txBody>
          <a:bodyPr wrap="square" lIns="91440" tIns="45720" rIns="91440" bIns="45720" rtlCol="0" anchor="t"/>
          <a:lstStyle/>
          <a:p>
            <a:pPr>
              <a:lnSpc>
                <a:spcPct val="120000"/>
              </a:lnSpc>
            </a:pPr>
            <a:r>
              <a:rPr lang="en-US" sz="1400" dirty="0">
                <a:solidFill>
                  <a:srgbClr val="000000"/>
                </a:solidFill>
                <a:latin typeface="MiSans" pitchFamily="34" charset="0"/>
                <a:ea typeface="MiSans" pitchFamily="34" charset="-122"/>
                <a:cs typeface="MiSans" pitchFamily="34" charset="-120"/>
              </a:rPr>
              <a:t>A balanced approach involves mandatory human review, explainable outputs, and audit trails. This ensures responsibility and ethical use of AI in critical decisions.</a:t>
            </a:r>
            <a:endParaRPr lang="en-US" sz="1600" dirty="0"/>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7185025" y="3175"/>
            <a:ext cx="5147310" cy="6854825"/>
          </a:xfrm>
          <a:custGeom>
            <a:avLst/>
            <a:gdLst/>
            <a:ahLst/>
            <a:cxnLst/>
            <a:rect l="l" t="t" r="r" b="b"/>
            <a:pathLst>
              <a:path w="5147310" h="6854825">
                <a:moveTo>
                  <a:pt x="5147310" y="0"/>
                </a:moveTo>
                <a:lnTo>
                  <a:pt x="5147310" y="6854825"/>
                </a:lnTo>
                <a:lnTo>
                  <a:pt x="1278757" y="6854825"/>
                </a:lnTo>
                <a:cubicBezTo>
                  <a:pt x="527480" y="6135068"/>
                  <a:pt x="-11491" y="4621929"/>
                  <a:pt x="0" y="3557527"/>
                </a:cubicBezTo>
                <a:lnTo>
                  <a:pt x="0" y="3499134"/>
                </a:lnTo>
                <a:lnTo>
                  <a:pt x="1094" y="3441376"/>
                </a:lnTo>
                <a:lnTo>
                  <a:pt x="547" y="3370924"/>
                </a:lnTo>
                <a:cubicBezTo>
                  <a:pt x="-33378" y="2050100"/>
                  <a:pt x="651690" y="660729"/>
                  <a:pt x="1303380" y="0"/>
                </a:cubicBezTo>
                <a:lnTo>
                  <a:pt x="5147310" y="0"/>
                </a:lnTo>
                <a:close/>
              </a:path>
            </a:pathLst>
          </a:custGeom>
          <a:gradFill flip="none" rotWithShape="1">
            <a:gsLst>
              <a:gs pos="0">
                <a:srgbClr val="49B2FE"/>
              </a:gs>
              <a:gs pos="100000">
                <a:srgbClr val="1552E8"/>
              </a:gs>
            </a:gsLst>
            <a:lin ang="18900000" scaled="1"/>
          </a:gradFill>
          <a:ln/>
        </p:spPr>
      </p:sp>
      <p:sp>
        <p:nvSpPr>
          <p:cNvPr id="3" name="Text 1"/>
          <p:cNvSpPr/>
          <p:nvPr/>
        </p:nvSpPr>
        <p:spPr>
          <a:xfrm>
            <a:off x="7185025" y="3175"/>
            <a:ext cx="5147310" cy="685482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9-02-14:36:45-d2r90v9e3tpg8rchuqfg.png"/>
          <p:cNvPicPr>
            <a:picLocks noChangeAspect="1"/>
          </p:cNvPicPr>
          <p:nvPr/>
        </p:nvPicPr>
        <p:blipFill>
          <a:blip r:embed="rId3"/>
          <a:stretch>
            <a:fillRect/>
          </a:stretch>
        </p:blipFill>
        <p:spPr>
          <a:xfrm>
            <a:off x="7557770" y="0"/>
            <a:ext cx="5121910" cy="6858000"/>
          </a:xfrm>
          <a:prstGeom prst="rect">
            <a:avLst/>
          </a:prstGeom>
        </p:spPr>
      </p:pic>
      <p:sp>
        <p:nvSpPr>
          <p:cNvPr id="5" name="Text 2"/>
          <p:cNvSpPr/>
          <p:nvPr/>
        </p:nvSpPr>
        <p:spPr>
          <a:xfrm>
            <a:off x="957580" y="603885"/>
            <a:ext cx="97999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018EF4"/>
                </a:solidFill>
                <a:latin typeface="MiSans" pitchFamily="34" charset="0"/>
                <a:ea typeface="MiSans" pitchFamily="34" charset="-122"/>
                <a:cs typeface="MiSans" pitchFamily="34" charset="-120"/>
              </a:rPr>
              <a:t>Ethics Checklist for Daily Use</a:t>
            </a:r>
            <a:endParaRPr lang="en-US" sz="1600" dirty="0"/>
          </a:p>
        </p:txBody>
      </p:sp>
      <p:sp>
        <p:nvSpPr>
          <p:cNvPr id="6" name="Shape 3"/>
          <p:cNvSpPr/>
          <p:nvPr/>
        </p:nvSpPr>
        <p:spPr>
          <a:xfrm>
            <a:off x="6731000" y="5648960"/>
            <a:ext cx="240030" cy="325755"/>
          </a:xfrm>
          <a:prstGeom prst="rect">
            <a:avLst/>
          </a:prstGeom>
          <a:solidFill>
            <a:srgbClr val="1552E8"/>
          </a:solidFill>
          <a:ln/>
        </p:spPr>
      </p:sp>
      <p:sp>
        <p:nvSpPr>
          <p:cNvPr id="7" name="Text 4"/>
          <p:cNvSpPr/>
          <p:nvPr/>
        </p:nvSpPr>
        <p:spPr>
          <a:xfrm>
            <a:off x="6731000" y="5648960"/>
            <a:ext cx="240030" cy="32575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5"/>
          <p:cNvSpPr/>
          <p:nvPr/>
        </p:nvSpPr>
        <p:spPr>
          <a:xfrm>
            <a:off x="6971030" y="5648960"/>
            <a:ext cx="228600" cy="325755"/>
          </a:xfrm>
          <a:prstGeom prst="rect">
            <a:avLst/>
          </a:prstGeom>
          <a:solidFill>
            <a:srgbClr val="49B2FE"/>
          </a:solidFill>
          <a:ln/>
        </p:spPr>
      </p:sp>
      <p:sp>
        <p:nvSpPr>
          <p:cNvPr id="9" name="Text 6"/>
          <p:cNvSpPr/>
          <p:nvPr/>
        </p:nvSpPr>
        <p:spPr>
          <a:xfrm>
            <a:off x="6971030" y="5648960"/>
            <a:ext cx="228600" cy="32575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Text 7"/>
          <p:cNvSpPr/>
          <p:nvPr/>
        </p:nvSpPr>
        <p:spPr>
          <a:xfrm>
            <a:off x="1045210" y="2395855"/>
            <a:ext cx="5806440" cy="429617"/>
          </a:xfrm>
          <a:prstGeom prst="rect">
            <a:avLst/>
          </a:prstGeom>
          <a:noFill/>
          <a:ln/>
        </p:spPr>
        <p:txBody>
          <a:bodyPr wrap="square" lIns="91440" tIns="45720" rIns="91440" bIns="45720" rtlCol="0" anchor="t">
            <a:spAutoFit/>
          </a:bodyPr>
          <a:lstStyle/>
          <a:p>
            <a:pPr algn="just">
              <a:lnSpc>
                <a:spcPct val="100000"/>
              </a:lnSpc>
            </a:pPr>
            <a:r>
              <a:rPr lang="en-US" sz="2800" b="1" dirty="0">
                <a:solidFill>
                  <a:srgbClr val="2B2F36"/>
                </a:solidFill>
                <a:latin typeface="MiSans" pitchFamily="34" charset="0"/>
                <a:ea typeface="MiSans" pitchFamily="34" charset="-122"/>
                <a:cs typeface="MiSans" pitchFamily="34" charset="-120"/>
              </a:rPr>
              <a:t>Immediate Actions</a:t>
            </a:r>
            <a:endParaRPr lang="en-US" sz="1600" dirty="0"/>
          </a:p>
        </p:txBody>
      </p:sp>
      <p:sp>
        <p:nvSpPr>
          <p:cNvPr id="11" name="Text 8"/>
          <p:cNvSpPr/>
          <p:nvPr/>
        </p:nvSpPr>
        <p:spPr>
          <a:xfrm>
            <a:off x="952500" y="3185795"/>
            <a:ext cx="5778500" cy="1584722"/>
          </a:xfrm>
          <a:prstGeom prst="rect">
            <a:avLst/>
          </a:prstGeom>
          <a:noFill/>
          <a:ln/>
        </p:spPr>
        <p:txBody>
          <a:bodyPr wrap="square" lIns="91440" tIns="45720" rIns="91440" bIns="45720" rtlCol="0" anchor="t">
            <a:spAutoFit/>
          </a:bodyPr>
          <a:lstStyle/>
          <a:p>
            <a:pPr>
              <a:lnSpc>
                <a:spcPct val="130000"/>
              </a:lnSpc>
            </a:pPr>
            <a:r>
              <a:rPr lang="en-US" sz="2000" dirty="0">
                <a:solidFill>
                  <a:srgbClr val="2B2F36"/>
                </a:solidFill>
                <a:latin typeface="MiSans" pitchFamily="34" charset="0"/>
                <a:ea typeface="MiSans" pitchFamily="34" charset="-122"/>
                <a:cs typeface="MiSans" pitchFamily="34" charset="-120"/>
              </a:rPr>
              <a:t>Apply a five-point ethics checklist: audit training data, demand transparency, minimize data collection, retain human veto power, and document decisions for accountability.</a:t>
            </a:r>
            <a:endParaRPr lang="en-US" sz="1600"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957580" y="603885"/>
            <a:ext cx="97999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018EF4"/>
                </a:solidFill>
                <a:latin typeface="MiSans" pitchFamily="34" charset="0"/>
                <a:ea typeface="MiSans" pitchFamily="34" charset="-122"/>
                <a:cs typeface="MiSans" pitchFamily="34" charset="-120"/>
              </a:rPr>
              <a:t>Responsible AI Benefits All</a:t>
            </a:r>
            <a:endParaRPr lang="en-US" sz="1600" dirty="0"/>
          </a:p>
        </p:txBody>
      </p:sp>
      <p:sp>
        <p:nvSpPr>
          <p:cNvPr id="3" name="Shape 1"/>
          <p:cNvSpPr/>
          <p:nvPr/>
        </p:nvSpPr>
        <p:spPr>
          <a:xfrm>
            <a:off x="318" y="6286500"/>
            <a:ext cx="12191365" cy="571500"/>
          </a:xfrm>
          <a:prstGeom prst="rect">
            <a:avLst/>
          </a:prstGeom>
          <a:gradFill flip="none" rotWithShape="1">
            <a:gsLst>
              <a:gs pos="0">
                <a:srgbClr val="018EF4"/>
              </a:gs>
              <a:gs pos="91000">
                <a:srgbClr val="49B2FE"/>
              </a:gs>
              <a:gs pos="100000">
                <a:srgbClr val="49B2FE"/>
              </a:gs>
            </a:gsLst>
            <a:lin ang="13500000" scaled="1"/>
          </a:gradFill>
          <a:ln/>
        </p:spPr>
      </p:sp>
      <p:sp>
        <p:nvSpPr>
          <p:cNvPr id="4" name="Text 2"/>
          <p:cNvSpPr/>
          <p:nvPr/>
        </p:nvSpPr>
        <p:spPr>
          <a:xfrm>
            <a:off x="318" y="6286500"/>
            <a:ext cx="12191365" cy="57150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3"/>
          <p:cNvSpPr/>
          <p:nvPr/>
        </p:nvSpPr>
        <p:spPr>
          <a:xfrm>
            <a:off x="1506220" y="1386205"/>
            <a:ext cx="4297680" cy="4450080"/>
          </a:xfrm>
          <a:prstGeom prst="roundRect">
            <a:avLst>
              <a:gd name="adj" fmla="val 4018"/>
            </a:avLst>
          </a:prstGeom>
          <a:solidFill>
            <a:srgbClr val="FFFFFF"/>
          </a:solidFill>
          <a:ln w="19050">
            <a:gradFill flip="none" rotWithShape="1">
              <a:gsLst>
                <a:gs pos="0">
                  <a:srgbClr val="018EF4"/>
                </a:gs>
                <a:gs pos="30000">
                  <a:srgbClr val="018EF4"/>
                </a:gs>
                <a:gs pos="100000">
                  <a:srgbClr val="49B2FE"/>
                </a:gs>
              </a:gsLst>
              <a:lin ang="10800000" scaled="1"/>
            </a:gradFill>
            <a:prstDash val="solid"/>
          </a:ln>
        </p:spPr>
      </p:sp>
      <p:sp>
        <p:nvSpPr>
          <p:cNvPr id="6" name="Text 4"/>
          <p:cNvSpPr/>
          <p:nvPr/>
        </p:nvSpPr>
        <p:spPr>
          <a:xfrm>
            <a:off x="1506220" y="1386205"/>
            <a:ext cx="4297680" cy="445008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5"/>
          <p:cNvSpPr/>
          <p:nvPr/>
        </p:nvSpPr>
        <p:spPr>
          <a:xfrm>
            <a:off x="6388100" y="1386205"/>
            <a:ext cx="4297680" cy="4450080"/>
          </a:xfrm>
          <a:prstGeom prst="roundRect">
            <a:avLst>
              <a:gd name="adj" fmla="val 4018"/>
            </a:avLst>
          </a:prstGeom>
          <a:solidFill>
            <a:srgbClr val="FFFFFF"/>
          </a:solidFill>
          <a:ln w="19050">
            <a:gradFill flip="none" rotWithShape="1">
              <a:gsLst>
                <a:gs pos="0">
                  <a:srgbClr val="018EF4"/>
                </a:gs>
                <a:gs pos="30000">
                  <a:srgbClr val="018EF4"/>
                </a:gs>
                <a:gs pos="100000">
                  <a:srgbClr val="49B2FE"/>
                </a:gs>
              </a:gsLst>
              <a:lin ang="10800000" scaled="1"/>
            </a:gradFill>
            <a:prstDash val="solid"/>
          </a:ln>
        </p:spPr>
      </p:sp>
      <p:sp>
        <p:nvSpPr>
          <p:cNvPr id="8" name="Text 6"/>
          <p:cNvSpPr/>
          <p:nvPr/>
        </p:nvSpPr>
        <p:spPr>
          <a:xfrm>
            <a:off x="6388100" y="1386205"/>
            <a:ext cx="4297680" cy="445008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p:cNvSpPr/>
          <p:nvPr/>
        </p:nvSpPr>
        <p:spPr>
          <a:xfrm>
            <a:off x="-3810" y="4144645"/>
            <a:ext cx="12206605" cy="2713355"/>
          </a:xfrm>
          <a:custGeom>
            <a:avLst/>
            <a:gdLst/>
            <a:ahLst/>
            <a:cxnLst/>
            <a:rect l="l" t="t" r="r" b="b"/>
            <a:pathLst>
              <a:path w="12206605" h="2713355">
                <a:moveTo>
                  <a:pt x="0" y="1346200"/>
                </a:moveTo>
                <a:cubicBezTo>
                  <a:pt x="1021080" y="554355"/>
                  <a:pt x="3368040" y="0"/>
                  <a:pt x="6099810" y="0"/>
                </a:cubicBezTo>
                <a:cubicBezTo>
                  <a:pt x="8837930" y="0"/>
                  <a:pt x="11189335" y="556895"/>
                  <a:pt x="12206605" y="1351280"/>
                </a:cubicBezTo>
                <a:lnTo>
                  <a:pt x="12206605" y="2713355"/>
                </a:lnTo>
                <a:lnTo>
                  <a:pt x="0" y="2713355"/>
                </a:lnTo>
                <a:lnTo>
                  <a:pt x="0" y="1346200"/>
                </a:lnTo>
                <a:close/>
              </a:path>
            </a:pathLst>
          </a:custGeom>
          <a:gradFill flip="none" rotWithShape="1">
            <a:gsLst>
              <a:gs pos="0">
                <a:srgbClr val="49B2FE"/>
              </a:gs>
              <a:gs pos="100000">
                <a:srgbClr val="1552E8"/>
              </a:gs>
            </a:gsLst>
            <a:lin ang="18900000" scaled="1"/>
          </a:gradFill>
          <a:ln/>
        </p:spPr>
      </p:sp>
      <p:sp>
        <p:nvSpPr>
          <p:cNvPr id="10" name="Text 8"/>
          <p:cNvSpPr/>
          <p:nvPr/>
        </p:nvSpPr>
        <p:spPr>
          <a:xfrm>
            <a:off x="-3810" y="4144645"/>
            <a:ext cx="12206605" cy="2713355"/>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a:off x="6388100" y="4146927"/>
            <a:ext cx="4297680" cy="1689358"/>
          </a:xfrm>
          <a:custGeom>
            <a:avLst/>
            <a:gdLst/>
            <a:ahLst/>
            <a:cxnLst/>
            <a:rect l="l" t="t" r="r" b="b"/>
            <a:pathLst>
              <a:path w="4297680" h="1689358">
                <a:moveTo>
                  <a:pt x="0" y="0"/>
                </a:moveTo>
                <a:lnTo>
                  <a:pt x="55245" y="635"/>
                </a:lnTo>
                <a:lnTo>
                  <a:pt x="227330" y="4446"/>
                </a:lnTo>
                <a:lnTo>
                  <a:pt x="398145" y="9526"/>
                </a:lnTo>
                <a:lnTo>
                  <a:pt x="567690" y="16513"/>
                </a:lnTo>
                <a:lnTo>
                  <a:pt x="735330" y="24134"/>
                </a:lnTo>
                <a:lnTo>
                  <a:pt x="902335" y="33660"/>
                </a:lnTo>
                <a:lnTo>
                  <a:pt x="1067435" y="44457"/>
                </a:lnTo>
                <a:lnTo>
                  <a:pt x="1231265" y="56524"/>
                </a:lnTo>
                <a:lnTo>
                  <a:pt x="1393825" y="70496"/>
                </a:lnTo>
                <a:lnTo>
                  <a:pt x="1554480" y="85103"/>
                </a:lnTo>
                <a:lnTo>
                  <a:pt x="1713230" y="100980"/>
                </a:lnTo>
                <a:lnTo>
                  <a:pt x="1870710" y="118763"/>
                </a:lnTo>
                <a:lnTo>
                  <a:pt x="2026285" y="137181"/>
                </a:lnTo>
                <a:lnTo>
                  <a:pt x="2179955" y="157504"/>
                </a:lnTo>
                <a:lnTo>
                  <a:pt x="2332355" y="178462"/>
                </a:lnTo>
                <a:lnTo>
                  <a:pt x="2482215" y="201326"/>
                </a:lnTo>
                <a:lnTo>
                  <a:pt x="2630170" y="224824"/>
                </a:lnTo>
                <a:lnTo>
                  <a:pt x="2776220" y="249593"/>
                </a:lnTo>
                <a:lnTo>
                  <a:pt x="2919730" y="275632"/>
                </a:lnTo>
                <a:lnTo>
                  <a:pt x="3061335" y="302941"/>
                </a:lnTo>
                <a:lnTo>
                  <a:pt x="3201035" y="330886"/>
                </a:lnTo>
                <a:lnTo>
                  <a:pt x="3338195" y="360100"/>
                </a:lnTo>
                <a:lnTo>
                  <a:pt x="3473450" y="390585"/>
                </a:lnTo>
                <a:lnTo>
                  <a:pt x="3606165" y="422340"/>
                </a:lnTo>
                <a:cubicBezTo>
                  <a:pt x="3863975" y="480768"/>
                  <a:pt x="4330065" y="623665"/>
                  <a:pt x="4297680" y="616044"/>
                </a:cubicBezTo>
                <a:lnTo>
                  <a:pt x="4297680" y="1516612"/>
                </a:lnTo>
                <a:cubicBezTo>
                  <a:pt x="4300855" y="1613781"/>
                  <a:pt x="4211955" y="1691898"/>
                  <a:pt x="4124960" y="1689358"/>
                </a:cubicBezTo>
                <a:lnTo>
                  <a:pt x="172720" y="1689358"/>
                </a:lnTo>
                <a:cubicBezTo>
                  <a:pt x="75565" y="1692533"/>
                  <a:pt x="-2540" y="1603620"/>
                  <a:pt x="0" y="1516612"/>
                </a:cubicBezTo>
                <a:lnTo>
                  <a:pt x="0" y="0"/>
                </a:lnTo>
                <a:close/>
              </a:path>
            </a:pathLst>
          </a:custGeom>
          <a:gradFill flip="none" rotWithShape="1">
            <a:gsLst>
              <a:gs pos="0">
                <a:srgbClr val="018EF4"/>
              </a:gs>
              <a:gs pos="53000">
                <a:srgbClr val="49B2FE"/>
              </a:gs>
              <a:gs pos="91000">
                <a:srgbClr val="95D7F9"/>
              </a:gs>
              <a:gs pos="100000">
                <a:srgbClr val="95D7F9"/>
              </a:gs>
            </a:gsLst>
            <a:lin ang="16200000" scaled="1"/>
          </a:gradFill>
          <a:ln/>
        </p:spPr>
      </p:sp>
      <p:sp>
        <p:nvSpPr>
          <p:cNvPr id="12" name="Text 10"/>
          <p:cNvSpPr/>
          <p:nvPr/>
        </p:nvSpPr>
        <p:spPr>
          <a:xfrm>
            <a:off x="6388100" y="4146927"/>
            <a:ext cx="4297680" cy="1689358"/>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a:off x="1506220" y="4146927"/>
            <a:ext cx="4297680" cy="1689358"/>
          </a:xfrm>
          <a:custGeom>
            <a:avLst/>
            <a:gdLst/>
            <a:ahLst/>
            <a:cxnLst/>
            <a:rect l="l" t="t" r="r" b="b"/>
            <a:pathLst>
              <a:path w="4297680" h="1689358">
                <a:moveTo>
                  <a:pt x="0" y="616044"/>
                </a:moveTo>
                <a:cubicBezTo>
                  <a:pt x="112395" y="574763"/>
                  <a:pt x="655320" y="425515"/>
                  <a:pt x="691515" y="422340"/>
                </a:cubicBezTo>
                <a:lnTo>
                  <a:pt x="824230" y="390585"/>
                </a:lnTo>
                <a:lnTo>
                  <a:pt x="959485" y="360100"/>
                </a:lnTo>
                <a:lnTo>
                  <a:pt x="1096645" y="330886"/>
                </a:lnTo>
                <a:lnTo>
                  <a:pt x="1236345" y="302941"/>
                </a:lnTo>
                <a:lnTo>
                  <a:pt x="1377950" y="275632"/>
                </a:lnTo>
                <a:lnTo>
                  <a:pt x="1521460" y="249593"/>
                </a:lnTo>
                <a:lnTo>
                  <a:pt x="1667510" y="224824"/>
                </a:lnTo>
                <a:lnTo>
                  <a:pt x="1815465" y="201326"/>
                </a:lnTo>
                <a:lnTo>
                  <a:pt x="1965325" y="178462"/>
                </a:lnTo>
                <a:lnTo>
                  <a:pt x="2117725" y="157504"/>
                </a:lnTo>
                <a:lnTo>
                  <a:pt x="2271395" y="137181"/>
                </a:lnTo>
                <a:lnTo>
                  <a:pt x="2426970" y="118763"/>
                </a:lnTo>
                <a:lnTo>
                  <a:pt x="2584450" y="100980"/>
                </a:lnTo>
                <a:lnTo>
                  <a:pt x="2743200" y="85103"/>
                </a:lnTo>
                <a:lnTo>
                  <a:pt x="2903855" y="70496"/>
                </a:lnTo>
                <a:lnTo>
                  <a:pt x="3066415" y="56524"/>
                </a:lnTo>
                <a:lnTo>
                  <a:pt x="3230245" y="44457"/>
                </a:lnTo>
                <a:lnTo>
                  <a:pt x="3395345" y="33660"/>
                </a:lnTo>
                <a:lnTo>
                  <a:pt x="3562350" y="24134"/>
                </a:lnTo>
                <a:lnTo>
                  <a:pt x="3729990" y="16513"/>
                </a:lnTo>
                <a:lnTo>
                  <a:pt x="3899535" y="9526"/>
                </a:lnTo>
                <a:lnTo>
                  <a:pt x="4070350" y="4446"/>
                </a:lnTo>
                <a:lnTo>
                  <a:pt x="4242435" y="635"/>
                </a:lnTo>
                <a:lnTo>
                  <a:pt x="4297680" y="0"/>
                </a:lnTo>
                <a:lnTo>
                  <a:pt x="4297680" y="1516612"/>
                </a:lnTo>
                <a:cubicBezTo>
                  <a:pt x="4300855" y="1613781"/>
                  <a:pt x="4211955" y="1691898"/>
                  <a:pt x="4124960" y="1689358"/>
                </a:cubicBezTo>
                <a:lnTo>
                  <a:pt x="172720" y="1689358"/>
                </a:lnTo>
                <a:cubicBezTo>
                  <a:pt x="75565" y="1692533"/>
                  <a:pt x="-2540" y="1603620"/>
                  <a:pt x="0" y="1516612"/>
                </a:cubicBezTo>
                <a:lnTo>
                  <a:pt x="0" y="616044"/>
                </a:lnTo>
                <a:close/>
              </a:path>
            </a:pathLst>
          </a:custGeom>
          <a:gradFill flip="none" rotWithShape="1">
            <a:gsLst>
              <a:gs pos="0">
                <a:srgbClr val="018EF4"/>
              </a:gs>
              <a:gs pos="53000">
                <a:srgbClr val="49B2FE"/>
              </a:gs>
              <a:gs pos="91000">
                <a:srgbClr val="95D7F9"/>
              </a:gs>
              <a:gs pos="100000">
                <a:srgbClr val="95D7F9"/>
              </a:gs>
            </a:gsLst>
            <a:lin ang="16200000" scaled="1"/>
          </a:gradFill>
          <a:ln/>
        </p:spPr>
      </p:sp>
      <p:sp>
        <p:nvSpPr>
          <p:cNvPr id="14" name="Text 12"/>
          <p:cNvSpPr/>
          <p:nvPr/>
        </p:nvSpPr>
        <p:spPr>
          <a:xfrm>
            <a:off x="1506220" y="4146927"/>
            <a:ext cx="4297680" cy="1689358"/>
          </a:xfrm>
          <a:prstGeom prst="rect">
            <a:avLst/>
          </a:prstGeom>
          <a:noFill/>
          <a:ln/>
        </p:spPr>
        <p:txBody>
          <a:bodyPr wrap="square" lIns="45720" tIns="91440" rIns="91440" bIns="45720" rtlCol="0" anchor="ctr"/>
          <a:lstStyle/>
          <a:p>
            <a:pPr>
              <a:lnSpc>
                <a:spcPct val="100000"/>
              </a:lnSpc>
            </a:pPr>
            <a:endParaRPr lang="en-US" sz="1600" dirty="0"/>
          </a:p>
        </p:txBody>
      </p:sp>
      <p:sp>
        <p:nvSpPr>
          <p:cNvPr id="15" name="Text 13"/>
          <p:cNvSpPr/>
          <p:nvPr/>
        </p:nvSpPr>
        <p:spPr>
          <a:xfrm>
            <a:off x="1776095" y="4744720"/>
            <a:ext cx="3758565"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FFFFFF"/>
                </a:solidFill>
                <a:latin typeface="MiSans" pitchFamily="34" charset="0"/>
                <a:ea typeface="MiSans" pitchFamily="34" charset="-122"/>
                <a:cs typeface="MiSans" pitchFamily="34" charset="-120"/>
              </a:rPr>
              <a:t>Trustworthy Technology</a:t>
            </a:r>
            <a:endParaRPr lang="en-US" sz="1600" dirty="0"/>
          </a:p>
        </p:txBody>
      </p:sp>
      <p:sp>
        <p:nvSpPr>
          <p:cNvPr id="16" name="Text 14"/>
          <p:cNvSpPr/>
          <p:nvPr/>
        </p:nvSpPr>
        <p:spPr>
          <a:xfrm>
            <a:off x="1778000" y="1621155"/>
            <a:ext cx="3756660" cy="1706563"/>
          </a:xfrm>
          <a:prstGeom prst="rect">
            <a:avLst/>
          </a:prstGeom>
          <a:noFill/>
          <a:ln/>
        </p:spPr>
        <p:txBody>
          <a:bodyPr wrap="square" lIns="91440" tIns="45720" rIns="91440" bIns="45720" rtlCol="0" anchor="t">
            <a:spAutoFit/>
          </a:bodyPr>
          <a:lstStyle/>
          <a:p>
            <a:pPr>
              <a:lnSpc>
                <a:spcPct val="140000"/>
              </a:lnSpc>
            </a:pPr>
            <a:r>
              <a:rPr lang="en-US" sz="1600" dirty="0">
                <a:solidFill>
                  <a:srgbClr val="000000"/>
                </a:solidFill>
                <a:latin typeface="MiSans" pitchFamily="34" charset="0"/>
                <a:ea typeface="MiSans" pitchFamily="34" charset="-122"/>
                <a:cs typeface="MiSans" pitchFamily="34" charset="-120"/>
              </a:rPr>
              <a:t>Responsible AI practices ensure technology is trustworthy, equitable, and respectful of individual rights. Ethical oversight builds public trust and supports sustainable innovation.</a:t>
            </a:r>
            <a:endParaRPr lang="en-US" sz="1600" dirty="0"/>
          </a:p>
        </p:txBody>
      </p:sp>
      <p:sp>
        <p:nvSpPr>
          <p:cNvPr id="17" name="Text 15"/>
          <p:cNvSpPr/>
          <p:nvPr/>
        </p:nvSpPr>
        <p:spPr>
          <a:xfrm>
            <a:off x="6657975" y="4744720"/>
            <a:ext cx="3758565"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FFFFFF"/>
                </a:solidFill>
                <a:latin typeface="MiSans" pitchFamily="34" charset="0"/>
                <a:ea typeface="MiSans" pitchFamily="34" charset="-122"/>
                <a:cs typeface="MiSans" pitchFamily="34" charset="-120"/>
              </a:rPr>
              <a:t>Human Potential</a:t>
            </a:r>
            <a:endParaRPr lang="en-US" sz="1600" dirty="0"/>
          </a:p>
        </p:txBody>
      </p:sp>
      <p:sp>
        <p:nvSpPr>
          <p:cNvPr id="18" name="Text 16"/>
          <p:cNvSpPr/>
          <p:nvPr/>
        </p:nvSpPr>
        <p:spPr>
          <a:xfrm>
            <a:off x="6659880" y="1621155"/>
            <a:ext cx="3756660" cy="1706563"/>
          </a:xfrm>
          <a:prstGeom prst="rect">
            <a:avLst/>
          </a:prstGeom>
          <a:noFill/>
          <a:ln/>
        </p:spPr>
        <p:txBody>
          <a:bodyPr wrap="square" lIns="91440" tIns="45720" rIns="91440" bIns="45720" rtlCol="0" anchor="t">
            <a:spAutoFit/>
          </a:bodyPr>
          <a:lstStyle/>
          <a:p>
            <a:pPr>
              <a:lnSpc>
                <a:spcPct val="140000"/>
              </a:lnSpc>
            </a:pPr>
            <a:r>
              <a:rPr lang="en-US" sz="1600" dirty="0">
                <a:solidFill>
                  <a:srgbClr val="000000"/>
                </a:solidFill>
                <a:latin typeface="MiSans" pitchFamily="34" charset="0"/>
                <a:ea typeface="MiSans" pitchFamily="34" charset="-122"/>
                <a:cs typeface="MiSans" pitchFamily="34" charset="-120"/>
              </a:rPr>
              <a:t>By committing to ethical data practices and human oversight, AI can become a powerful amplifier of human potential, expanding opportunities and protecting rights.</a:t>
            </a:r>
            <a:endParaRPr lang="en-US" sz="1600" dirty="0"/>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36:47-d2r90vpe3tpg8rchuqhg.jpg"/>
          <p:cNvPicPr>
            <a:picLocks noChangeAspect="1"/>
          </p:cNvPicPr>
          <p:nvPr/>
        </p:nvPicPr>
        <p:blipFill>
          <a:blip r:embed="rId3"/>
          <a:srcRect l="3239" r="3239"/>
          <a:stretch/>
        </p:blipFill>
        <p:spPr>
          <a:xfrm>
            <a:off x="0" y="0"/>
            <a:ext cx="12192000" cy="6861175"/>
          </a:xfrm>
          <a:prstGeom prst="rect">
            <a:avLst/>
          </a:prstGeom>
        </p:spPr>
      </p:pic>
      <p:sp>
        <p:nvSpPr>
          <p:cNvPr id="3" name="Text 0"/>
          <p:cNvSpPr/>
          <p:nvPr/>
        </p:nvSpPr>
        <p:spPr>
          <a:xfrm>
            <a:off x="717233" y="1894840"/>
            <a:ext cx="6761480" cy="1414780"/>
          </a:xfrm>
          <a:prstGeom prst="rect">
            <a:avLst/>
          </a:prstGeom>
          <a:noFill/>
          <a:ln/>
        </p:spPr>
        <p:txBody>
          <a:bodyPr wrap="square" lIns="91440" tIns="45720" rIns="91440" bIns="45720" rtlCol="0" anchor="t"/>
          <a:lstStyle/>
          <a:p>
            <a:pPr>
              <a:lnSpc>
                <a:spcPct val="100000"/>
              </a:lnSpc>
            </a:pPr>
            <a:r>
              <a:rPr lang="en-US" sz="8000" b="1" dirty="0">
                <a:solidFill>
                  <a:srgbClr val="FFFFFF"/>
                </a:solidFill>
                <a:latin typeface="MiSans" pitchFamily="34" charset="0"/>
                <a:ea typeface="MiSans" pitchFamily="34" charset="-122"/>
                <a:cs typeface="MiSans" pitchFamily="34" charset="-120"/>
              </a:rPr>
              <a:t>THANK YOU</a:t>
            </a:r>
            <a:endParaRPr lang="en-US" sz="1600" dirty="0"/>
          </a:p>
        </p:txBody>
      </p:sp>
      <p:sp>
        <p:nvSpPr>
          <p:cNvPr id="4" name="Shape 1"/>
          <p:cNvSpPr/>
          <p:nvPr/>
        </p:nvSpPr>
        <p:spPr>
          <a:xfrm>
            <a:off x="920433" y="4594860"/>
            <a:ext cx="2078990" cy="478790"/>
          </a:xfrm>
          <a:prstGeom prst="roundRect">
            <a:avLst>
              <a:gd name="adj" fmla="val 50000"/>
            </a:avLst>
          </a:prstGeom>
          <a:solidFill>
            <a:srgbClr val="FFFFFF"/>
          </a:solidFill>
          <a:ln/>
        </p:spPr>
      </p:sp>
      <p:sp>
        <p:nvSpPr>
          <p:cNvPr id="5" name="Text 2"/>
          <p:cNvSpPr/>
          <p:nvPr/>
        </p:nvSpPr>
        <p:spPr>
          <a:xfrm>
            <a:off x="920433" y="4594860"/>
            <a:ext cx="2078990" cy="478790"/>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3"/>
          <p:cNvSpPr/>
          <p:nvPr/>
        </p:nvSpPr>
        <p:spPr>
          <a:xfrm>
            <a:off x="1000443" y="4650105"/>
            <a:ext cx="1918970" cy="369332"/>
          </a:xfrm>
          <a:prstGeom prst="rect">
            <a:avLst/>
          </a:prstGeom>
          <a:noFill/>
          <a:ln/>
        </p:spPr>
        <p:txBody>
          <a:bodyPr wrap="square" lIns="91440" tIns="45720" rIns="91440" bIns="45720" rtlCol="0" anchor="t">
            <a:spAutoFit/>
          </a:bodyPr>
          <a:lstStyle/>
          <a:p>
            <a:pPr algn="ctr">
              <a:lnSpc>
                <a:spcPct val="100000"/>
              </a:lnSpc>
            </a:pPr>
            <a:r>
              <a:rPr lang="en-US" sz="1800">
                <a:solidFill>
                  <a:srgbClr val="404040"/>
                </a:solidFill>
                <a:latin typeface="MiSans" pitchFamily="34" charset="0"/>
                <a:ea typeface="MiSans" pitchFamily="34" charset="-122"/>
                <a:cs typeface="MiSans" pitchFamily="34" charset="-120"/>
              </a:rPr>
              <a:t>Sean Wong</a:t>
            </a:r>
            <a:endParaRPr lang="en-US" sz="1600" dirty="0"/>
          </a:p>
        </p:txBody>
      </p:sp>
      <p:sp>
        <p:nvSpPr>
          <p:cNvPr id="7" name="Shape 4"/>
          <p:cNvSpPr/>
          <p:nvPr/>
        </p:nvSpPr>
        <p:spPr>
          <a:xfrm>
            <a:off x="3638233" y="4594860"/>
            <a:ext cx="2078990" cy="478790"/>
          </a:xfrm>
          <a:prstGeom prst="roundRect">
            <a:avLst>
              <a:gd name="adj" fmla="val 50000"/>
            </a:avLst>
          </a:prstGeom>
          <a:solidFill>
            <a:srgbClr val="FFFFFF"/>
          </a:solidFill>
          <a:ln/>
        </p:spPr>
      </p:sp>
      <p:sp>
        <p:nvSpPr>
          <p:cNvPr id="8" name="Text 5"/>
          <p:cNvSpPr/>
          <p:nvPr/>
        </p:nvSpPr>
        <p:spPr>
          <a:xfrm>
            <a:off x="3638233" y="4594860"/>
            <a:ext cx="2078990" cy="478790"/>
          </a:xfrm>
          <a:prstGeom prst="rect">
            <a:avLst/>
          </a:prstGeom>
          <a:noFill/>
          <a:ln/>
        </p:spPr>
        <p:txBody>
          <a:bodyPr wrap="square" lIns="45720" tIns="91440" rIns="91440" bIns="45720" rtlCol="0" anchor="ctr"/>
          <a:lstStyle/>
          <a:p>
            <a:pPr>
              <a:lnSpc>
                <a:spcPct val="100000"/>
              </a:lnSpc>
            </a:pPr>
            <a:endParaRPr lang="en-US" sz="1600" dirty="0"/>
          </a:p>
        </p:txBody>
      </p:sp>
      <p:sp>
        <p:nvSpPr>
          <p:cNvPr id="9" name="Text 6"/>
          <p:cNvSpPr/>
          <p:nvPr/>
        </p:nvSpPr>
        <p:spPr>
          <a:xfrm>
            <a:off x="3718243" y="4650105"/>
            <a:ext cx="1918970" cy="284559"/>
          </a:xfrm>
          <a:prstGeom prst="rect">
            <a:avLst/>
          </a:prstGeom>
          <a:noFill/>
          <a:ln/>
        </p:spPr>
        <p:txBody>
          <a:bodyPr wrap="square" lIns="91440" tIns="45720" rIns="91440" bIns="45720" rtlCol="0" anchor="t">
            <a:spAutoFit/>
          </a:bodyPr>
          <a:lstStyle/>
          <a:p>
            <a:pPr algn="ctr">
              <a:lnSpc>
                <a:spcPct val="100000"/>
              </a:lnSpc>
            </a:pPr>
            <a:r>
              <a:rPr lang="en-US" sz="1800" dirty="0">
                <a:solidFill>
                  <a:srgbClr val="404040"/>
                </a:solidFill>
                <a:latin typeface="MiSans" pitchFamily="34" charset="0"/>
                <a:ea typeface="MiSans" pitchFamily="34" charset="-122"/>
                <a:cs typeface="MiSans" pitchFamily="34" charset="-120"/>
              </a:rPr>
              <a:t>2025/01/01</a:t>
            </a:r>
            <a:endParaRPr lang="en-US" sz="1600" dirty="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36:45-d2r90v9e3tpg8rchuqd0.png"/>
          <p:cNvPicPr>
            <a:picLocks noChangeAspect="1"/>
          </p:cNvPicPr>
          <p:nvPr/>
        </p:nvPicPr>
        <p:blipFill>
          <a:blip r:embed="rId3"/>
          <a:srcRect l="3322" r="3322"/>
          <a:stretch/>
        </p:blipFill>
        <p:spPr>
          <a:xfrm>
            <a:off x="0" y="0"/>
            <a:ext cx="12208510" cy="6882130"/>
          </a:xfrm>
          <a:prstGeom prst="rect">
            <a:avLst/>
          </a:prstGeom>
        </p:spPr>
      </p:pic>
      <p:sp>
        <p:nvSpPr>
          <p:cNvPr id="3" name="Shape 0"/>
          <p:cNvSpPr/>
          <p:nvPr/>
        </p:nvSpPr>
        <p:spPr>
          <a:xfrm flipH="1">
            <a:off x="1504315" y="2629535"/>
            <a:ext cx="12700" cy="467995"/>
          </a:xfrm>
          <a:prstGeom prst="line">
            <a:avLst/>
          </a:prstGeom>
          <a:noFill/>
          <a:ln w="19050">
            <a:solidFill>
              <a:srgbClr val="FFFFFF"/>
            </a:solidFill>
            <a:prstDash val="solid"/>
            <a:headEnd type="none"/>
            <a:tailEnd type="none"/>
          </a:ln>
        </p:spPr>
      </p:sp>
      <p:sp>
        <p:nvSpPr>
          <p:cNvPr id="4" name="Shape 1"/>
          <p:cNvSpPr/>
          <p:nvPr/>
        </p:nvSpPr>
        <p:spPr>
          <a:xfrm flipH="1">
            <a:off x="1504315" y="3354705"/>
            <a:ext cx="12700" cy="467995"/>
          </a:xfrm>
          <a:prstGeom prst="line">
            <a:avLst/>
          </a:prstGeom>
          <a:noFill/>
          <a:ln w="19050">
            <a:solidFill>
              <a:srgbClr val="FFFFFF"/>
            </a:solidFill>
            <a:prstDash val="solid"/>
            <a:headEnd type="none"/>
            <a:tailEnd type="none"/>
          </a:ln>
        </p:spPr>
      </p:sp>
      <p:sp>
        <p:nvSpPr>
          <p:cNvPr id="5" name="Shape 2"/>
          <p:cNvSpPr/>
          <p:nvPr/>
        </p:nvSpPr>
        <p:spPr>
          <a:xfrm flipH="1">
            <a:off x="1504315" y="4079875"/>
            <a:ext cx="12700" cy="467995"/>
          </a:xfrm>
          <a:prstGeom prst="line">
            <a:avLst/>
          </a:prstGeom>
          <a:noFill/>
          <a:ln w="19050">
            <a:solidFill>
              <a:srgbClr val="FFFFFF"/>
            </a:solidFill>
            <a:prstDash val="solid"/>
            <a:headEnd type="none"/>
            <a:tailEnd type="none"/>
          </a:ln>
        </p:spPr>
      </p:sp>
      <p:sp>
        <p:nvSpPr>
          <p:cNvPr id="6" name="Shape 3"/>
          <p:cNvSpPr/>
          <p:nvPr/>
        </p:nvSpPr>
        <p:spPr>
          <a:xfrm flipH="1">
            <a:off x="1504315" y="4805045"/>
            <a:ext cx="12700" cy="467995"/>
          </a:xfrm>
          <a:prstGeom prst="line">
            <a:avLst/>
          </a:prstGeom>
          <a:noFill/>
          <a:ln w="19050">
            <a:solidFill>
              <a:srgbClr val="FFFFFF"/>
            </a:solidFill>
            <a:prstDash val="solid"/>
            <a:headEnd type="none"/>
            <a:tailEnd type="none"/>
          </a:ln>
        </p:spPr>
      </p:sp>
      <p:sp>
        <p:nvSpPr>
          <p:cNvPr id="7" name="Text 4"/>
          <p:cNvSpPr/>
          <p:nvPr/>
        </p:nvSpPr>
        <p:spPr>
          <a:xfrm>
            <a:off x="838200" y="1301750"/>
            <a:ext cx="4629150" cy="689610"/>
          </a:xfrm>
          <a:prstGeom prst="rect">
            <a:avLst/>
          </a:prstGeom>
          <a:noFill/>
          <a:ln/>
        </p:spPr>
        <p:txBody>
          <a:bodyPr wrap="square" lIns="0" tIns="0" rIns="0" bIns="0" rtlCol="0" anchor="ctr"/>
          <a:lstStyle/>
          <a:p>
            <a:pPr>
              <a:lnSpc>
                <a:spcPct val="100000"/>
              </a:lnSpc>
            </a:pPr>
            <a:r>
              <a:rPr lang="en-US" sz="4000" b="1" dirty="0">
                <a:solidFill>
                  <a:srgbClr val="FFFFFF"/>
                </a:solidFill>
                <a:latin typeface="MiSans" pitchFamily="34" charset="0"/>
                <a:ea typeface="MiSans" pitchFamily="34" charset="-122"/>
                <a:cs typeface="MiSans" pitchFamily="34" charset="-120"/>
              </a:rPr>
              <a:t>CONTENTS</a:t>
            </a:r>
            <a:endParaRPr lang="en-US" sz="1600" dirty="0"/>
          </a:p>
        </p:txBody>
      </p:sp>
      <p:sp>
        <p:nvSpPr>
          <p:cNvPr id="8" name="Text 5"/>
          <p:cNvSpPr/>
          <p:nvPr/>
        </p:nvSpPr>
        <p:spPr>
          <a:xfrm>
            <a:off x="506095" y="2572385"/>
            <a:ext cx="1041400" cy="499467"/>
          </a:xfrm>
          <a:prstGeom prst="rect">
            <a:avLst/>
          </a:prstGeom>
          <a:noFill/>
          <a:ln/>
        </p:spPr>
        <p:txBody>
          <a:bodyPr wrap="square" lIns="91440" tIns="45720" rIns="91440" bIns="45720" rtlCol="0" anchor="t">
            <a:spAutoFit/>
          </a:bodyPr>
          <a:lstStyle/>
          <a:p>
            <a:pPr algn="ctr">
              <a:lnSpc>
                <a:spcPct val="100000"/>
              </a:lnSpc>
            </a:pPr>
            <a:r>
              <a:rPr lang="en-US" sz="3200" b="1" dirty="0">
                <a:solidFill>
                  <a:srgbClr val="FFFFFF"/>
                </a:solidFill>
                <a:latin typeface="MiSans" pitchFamily="34" charset="0"/>
                <a:ea typeface="MiSans" pitchFamily="34" charset="-122"/>
                <a:cs typeface="MiSans" pitchFamily="34" charset="-120"/>
              </a:rPr>
              <a:t>01</a:t>
            </a:r>
            <a:endParaRPr lang="en-US" sz="1600" dirty="0"/>
          </a:p>
        </p:txBody>
      </p:sp>
      <p:sp>
        <p:nvSpPr>
          <p:cNvPr id="9" name="Text 6"/>
          <p:cNvSpPr/>
          <p:nvPr/>
        </p:nvSpPr>
        <p:spPr>
          <a:xfrm>
            <a:off x="1572895" y="2627630"/>
            <a:ext cx="9975850"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FFFFFF"/>
                </a:solidFill>
                <a:latin typeface="MiSans" pitchFamily="34" charset="0"/>
                <a:ea typeface="MiSans" pitchFamily="34" charset="-122"/>
                <a:cs typeface="MiSans" pitchFamily="34" charset="-120"/>
              </a:rPr>
              <a:t>Bias in AI</a:t>
            </a:r>
            <a:endParaRPr lang="en-US" sz="1600" dirty="0"/>
          </a:p>
        </p:txBody>
      </p:sp>
      <p:sp>
        <p:nvSpPr>
          <p:cNvPr id="10" name="Text 7"/>
          <p:cNvSpPr/>
          <p:nvPr/>
        </p:nvSpPr>
        <p:spPr>
          <a:xfrm>
            <a:off x="506095" y="3297555"/>
            <a:ext cx="1041400" cy="499467"/>
          </a:xfrm>
          <a:prstGeom prst="rect">
            <a:avLst/>
          </a:prstGeom>
          <a:noFill/>
          <a:ln/>
        </p:spPr>
        <p:txBody>
          <a:bodyPr wrap="square" lIns="91440" tIns="45720" rIns="91440" bIns="45720" rtlCol="0" anchor="t">
            <a:spAutoFit/>
          </a:bodyPr>
          <a:lstStyle/>
          <a:p>
            <a:pPr algn="ctr">
              <a:lnSpc>
                <a:spcPct val="100000"/>
              </a:lnSpc>
            </a:pPr>
            <a:r>
              <a:rPr lang="en-US" sz="3200" b="1" dirty="0">
                <a:solidFill>
                  <a:srgbClr val="FFFFFF"/>
                </a:solidFill>
                <a:latin typeface="MiSans" pitchFamily="34" charset="0"/>
                <a:ea typeface="MiSans" pitchFamily="34" charset="-122"/>
                <a:cs typeface="MiSans" pitchFamily="34" charset="-120"/>
              </a:rPr>
              <a:t>02</a:t>
            </a:r>
            <a:endParaRPr lang="en-US" sz="1600" dirty="0"/>
          </a:p>
        </p:txBody>
      </p:sp>
      <p:sp>
        <p:nvSpPr>
          <p:cNvPr id="11" name="Text 8"/>
          <p:cNvSpPr/>
          <p:nvPr/>
        </p:nvSpPr>
        <p:spPr>
          <a:xfrm>
            <a:off x="1572895" y="3352800"/>
            <a:ext cx="9619615"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FFFFFF"/>
                </a:solidFill>
                <a:latin typeface="MiSans" pitchFamily="34" charset="0"/>
                <a:ea typeface="MiSans" pitchFamily="34" charset="-122"/>
                <a:cs typeface="MiSans" pitchFamily="34" charset="-120"/>
              </a:rPr>
              <a:t>Privacy &amp; Data</a:t>
            </a:r>
            <a:endParaRPr lang="en-US" sz="1600" dirty="0"/>
          </a:p>
        </p:txBody>
      </p:sp>
      <p:sp>
        <p:nvSpPr>
          <p:cNvPr id="12" name="Text 9"/>
          <p:cNvSpPr/>
          <p:nvPr/>
        </p:nvSpPr>
        <p:spPr>
          <a:xfrm>
            <a:off x="506095" y="4022725"/>
            <a:ext cx="1041400" cy="499467"/>
          </a:xfrm>
          <a:prstGeom prst="rect">
            <a:avLst/>
          </a:prstGeom>
          <a:noFill/>
          <a:ln/>
        </p:spPr>
        <p:txBody>
          <a:bodyPr wrap="square" lIns="91440" tIns="45720" rIns="91440" bIns="45720" rtlCol="0" anchor="t">
            <a:spAutoFit/>
          </a:bodyPr>
          <a:lstStyle/>
          <a:p>
            <a:pPr algn="ctr">
              <a:lnSpc>
                <a:spcPct val="100000"/>
              </a:lnSpc>
            </a:pPr>
            <a:r>
              <a:rPr lang="en-US" sz="3200" b="1" dirty="0">
                <a:solidFill>
                  <a:srgbClr val="FFFFFF"/>
                </a:solidFill>
                <a:latin typeface="MiSans" pitchFamily="34" charset="0"/>
                <a:ea typeface="MiSans" pitchFamily="34" charset="-122"/>
                <a:cs typeface="MiSans" pitchFamily="34" charset="-120"/>
              </a:rPr>
              <a:t>03</a:t>
            </a:r>
            <a:endParaRPr lang="en-US" sz="1600" dirty="0"/>
          </a:p>
        </p:txBody>
      </p:sp>
      <p:sp>
        <p:nvSpPr>
          <p:cNvPr id="13" name="Text 10"/>
          <p:cNvSpPr/>
          <p:nvPr/>
        </p:nvSpPr>
        <p:spPr>
          <a:xfrm>
            <a:off x="1572895" y="4077970"/>
            <a:ext cx="10077450"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FFFFFF"/>
                </a:solidFill>
                <a:latin typeface="MiSans" pitchFamily="34" charset="0"/>
                <a:ea typeface="MiSans" pitchFamily="34" charset="-122"/>
                <a:cs typeface="MiSans" pitchFamily="34" charset="-120"/>
              </a:rPr>
              <a:t>Human-AI Team</a:t>
            </a:r>
            <a:endParaRPr lang="en-US" sz="1600" dirty="0"/>
          </a:p>
        </p:txBody>
      </p:sp>
      <p:sp>
        <p:nvSpPr>
          <p:cNvPr id="14" name="Text 11"/>
          <p:cNvSpPr/>
          <p:nvPr/>
        </p:nvSpPr>
        <p:spPr>
          <a:xfrm>
            <a:off x="506095" y="4747895"/>
            <a:ext cx="1041400" cy="499467"/>
          </a:xfrm>
          <a:prstGeom prst="rect">
            <a:avLst/>
          </a:prstGeom>
          <a:noFill/>
          <a:ln/>
        </p:spPr>
        <p:txBody>
          <a:bodyPr wrap="square" lIns="91440" tIns="45720" rIns="91440" bIns="45720" rtlCol="0" anchor="t">
            <a:spAutoFit/>
          </a:bodyPr>
          <a:lstStyle/>
          <a:p>
            <a:pPr algn="ctr">
              <a:lnSpc>
                <a:spcPct val="100000"/>
              </a:lnSpc>
            </a:pPr>
            <a:r>
              <a:rPr lang="en-US" sz="3200" b="1" dirty="0">
                <a:solidFill>
                  <a:srgbClr val="FFFFFF"/>
                </a:solidFill>
                <a:latin typeface="MiSans" pitchFamily="34" charset="0"/>
                <a:ea typeface="MiSans" pitchFamily="34" charset="-122"/>
                <a:cs typeface="MiSans" pitchFamily="34" charset="-120"/>
              </a:rPr>
              <a:t>04</a:t>
            </a:r>
            <a:endParaRPr lang="en-US" sz="1600" dirty="0"/>
          </a:p>
        </p:txBody>
      </p:sp>
      <p:sp>
        <p:nvSpPr>
          <p:cNvPr id="15" name="Text 12"/>
          <p:cNvSpPr/>
          <p:nvPr/>
        </p:nvSpPr>
        <p:spPr>
          <a:xfrm>
            <a:off x="1572895" y="4803140"/>
            <a:ext cx="9699625"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FFFFFF"/>
                </a:solidFill>
                <a:latin typeface="MiSans" pitchFamily="34" charset="0"/>
                <a:ea typeface="MiSans" pitchFamily="34" charset="-122"/>
                <a:cs typeface="MiSans" pitchFamily="34" charset="-120"/>
              </a:rPr>
              <a:t>Debate &amp; Action</a:t>
            </a:r>
            <a:endParaRPr lang="en-US" sz="1600"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36:44-d2r90v1e3tpg8rchuqc0.jpg"/>
          <p:cNvPicPr>
            <a:picLocks noChangeAspect="1"/>
          </p:cNvPicPr>
          <p:nvPr/>
        </p:nvPicPr>
        <p:blipFill>
          <a:blip r:embed="rId3"/>
          <a:srcRect l="3583" r="3583"/>
          <a:stretch/>
        </p:blipFill>
        <p:spPr>
          <a:xfrm>
            <a:off x="0" y="-20955"/>
            <a:ext cx="12192000" cy="6911975"/>
          </a:xfrm>
          <a:prstGeom prst="rect">
            <a:avLst/>
          </a:prstGeom>
        </p:spPr>
      </p:pic>
      <p:sp>
        <p:nvSpPr>
          <p:cNvPr id="3" name="Text 0"/>
          <p:cNvSpPr/>
          <p:nvPr/>
        </p:nvSpPr>
        <p:spPr>
          <a:xfrm>
            <a:off x="731520" y="1329690"/>
            <a:ext cx="2071370" cy="1781572"/>
          </a:xfrm>
          <a:prstGeom prst="rect">
            <a:avLst/>
          </a:prstGeom>
          <a:noFill/>
          <a:ln/>
        </p:spPr>
        <p:txBody>
          <a:bodyPr wrap="square" lIns="91440" tIns="45720" rIns="91440" bIns="45720" rtlCol="0" anchor="t">
            <a:spAutoFit/>
          </a:bodyPr>
          <a:lstStyle/>
          <a:p>
            <a:pPr>
              <a:lnSpc>
                <a:spcPct val="100000"/>
              </a:lnSpc>
            </a:pPr>
            <a:r>
              <a:rPr lang="en-US" sz="11500" b="1" dirty="0">
                <a:solidFill>
                  <a:srgbClr val="FFFFFF"/>
                </a:solidFill>
                <a:latin typeface="MiSans" pitchFamily="34" charset="0"/>
                <a:ea typeface="MiSans" pitchFamily="34" charset="-122"/>
                <a:cs typeface="MiSans" pitchFamily="34" charset="-120"/>
              </a:rPr>
              <a:t>01</a:t>
            </a:r>
            <a:endParaRPr lang="en-US" sz="1600" dirty="0"/>
          </a:p>
        </p:txBody>
      </p:sp>
      <p:sp>
        <p:nvSpPr>
          <p:cNvPr id="4" name="Text 1"/>
          <p:cNvSpPr/>
          <p:nvPr/>
        </p:nvSpPr>
        <p:spPr>
          <a:xfrm>
            <a:off x="731520" y="3013710"/>
            <a:ext cx="10987405" cy="736600"/>
          </a:xfrm>
          <a:prstGeom prst="rect">
            <a:avLst/>
          </a:prstGeom>
          <a:noFill/>
          <a:ln/>
        </p:spPr>
        <p:txBody>
          <a:bodyPr wrap="square" lIns="91440" tIns="45720" rIns="91440" bIns="45720" rtlCol="0" anchor="t">
            <a:spAutoFit/>
          </a:bodyPr>
          <a:lstStyle/>
          <a:p>
            <a:pPr>
              <a:lnSpc>
                <a:spcPct val="100000"/>
              </a:lnSpc>
            </a:pPr>
            <a:r>
              <a:rPr lang="en-US" sz="4800" b="1" dirty="0">
                <a:solidFill>
                  <a:srgbClr val="FFFFFF"/>
                </a:solidFill>
                <a:latin typeface="MiSans" pitchFamily="34" charset="0"/>
                <a:ea typeface="MiSans" pitchFamily="34" charset="-122"/>
                <a:cs typeface="MiSans" pitchFamily="34" charset="-120"/>
              </a:rPr>
              <a:t>Bias in AI</a:t>
            </a:r>
            <a:endParaRPr lang="en-US" sz="1600"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957580" y="603885"/>
            <a:ext cx="97999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018EF4"/>
                </a:solidFill>
                <a:latin typeface="MiSans" pitchFamily="34" charset="0"/>
                <a:ea typeface="MiSans" pitchFamily="34" charset="-122"/>
                <a:cs typeface="MiSans" pitchFamily="34" charset="-120"/>
              </a:rPr>
              <a:t>Data Bias Becomes AI Bias</a:t>
            </a:r>
            <a:endParaRPr lang="en-US" sz="1600" dirty="0"/>
          </a:p>
        </p:txBody>
      </p:sp>
      <p:sp>
        <p:nvSpPr>
          <p:cNvPr id="3" name="Shape 1"/>
          <p:cNvSpPr/>
          <p:nvPr/>
        </p:nvSpPr>
        <p:spPr>
          <a:xfrm>
            <a:off x="318" y="6286500"/>
            <a:ext cx="12191365" cy="571500"/>
          </a:xfrm>
          <a:prstGeom prst="rect">
            <a:avLst/>
          </a:prstGeom>
          <a:gradFill flip="none" rotWithShape="1">
            <a:gsLst>
              <a:gs pos="0">
                <a:srgbClr val="49B2FE"/>
              </a:gs>
              <a:gs pos="100000">
                <a:srgbClr val="1552E8"/>
              </a:gs>
            </a:gsLst>
            <a:lin ang="18900000" scaled="1"/>
          </a:gradFill>
          <a:ln/>
        </p:spPr>
      </p:sp>
      <p:sp>
        <p:nvSpPr>
          <p:cNvPr id="4" name="Text 2"/>
          <p:cNvSpPr/>
          <p:nvPr/>
        </p:nvSpPr>
        <p:spPr>
          <a:xfrm>
            <a:off x="318" y="6286500"/>
            <a:ext cx="12191365" cy="57150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3"/>
          <p:cNvSpPr/>
          <p:nvPr/>
        </p:nvSpPr>
        <p:spPr>
          <a:xfrm>
            <a:off x="1016000" y="1473200"/>
            <a:ext cx="334361" cy="335280"/>
          </a:xfrm>
          <a:prstGeom prst="chevron">
            <a:avLst>
              <a:gd name="adj" fmla="val 50000"/>
            </a:avLst>
          </a:prstGeom>
          <a:gradFill flip="none" rotWithShape="1">
            <a:gsLst>
              <a:gs pos="0">
                <a:srgbClr val="49B2FE"/>
              </a:gs>
              <a:gs pos="100000">
                <a:srgbClr val="1552E8"/>
              </a:gs>
            </a:gsLst>
            <a:lin ang="18900000" scaled="1"/>
          </a:gradFill>
          <a:ln/>
        </p:spPr>
      </p:sp>
      <p:sp>
        <p:nvSpPr>
          <p:cNvPr id="6" name="Text 4"/>
          <p:cNvSpPr/>
          <p:nvPr/>
        </p:nvSpPr>
        <p:spPr>
          <a:xfrm>
            <a:off x="1016000" y="1473200"/>
            <a:ext cx="334361" cy="33528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5"/>
          <p:cNvSpPr/>
          <p:nvPr/>
        </p:nvSpPr>
        <p:spPr>
          <a:xfrm>
            <a:off x="1342674" y="1473200"/>
            <a:ext cx="334361" cy="335280"/>
          </a:xfrm>
          <a:prstGeom prst="chevron">
            <a:avLst>
              <a:gd name="adj" fmla="val 50000"/>
            </a:avLst>
          </a:prstGeom>
          <a:gradFill flip="none" rotWithShape="1">
            <a:gsLst>
              <a:gs pos="0">
                <a:srgbClr val="49B2FE"/>
              </a:gs>
              <a:gs pos="100000">
                <a:srgbClr val="1552E8"/>
              </a:gs>
            </a:gsLst>
            <a:lin ang="18900000" scaled="1"/>
          </a:gradFill>
          <a:ln/>
        </p:spPr>
      </p:sp>
      <p:sp>
        <p:nvSpPr>
          <p:cNvPr id="8" name="Text 6"/>
          <p:cNvSpPr/>
          <p:nvPr/>
        </p:nvSpPr>
        <p:spPr>
          <a:xfrm>
            <a:off x="1342674" y="1473200"/>
            <a:ext cx="334361" cy="33528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p:cNvSpPr/>
          <p:nvPr/>
        </p:nvSpPr>
        <p:spPr>
          <a:xfrm>
            <a:off x="607939" y="3319145"/>
            <a:ext cx="5479562" cy="2712720"/>
          </a:xfrm>
          <a:prstGeom prst="roundRect">
            <a:avLst>
              <a:gd name="adj" fmla="val 7677"/>
            </a:avLst>
          </a:prstGeom>
          <a:solidFill>
            <a:srgbClr val="FFFFFF"/>
          </a:solidFill>
          <a:ln w="19050">
            <a:gradFill flip="none" rotWithShape="1">
              <a:gsLst>
                <a:gs pos="0">
                  <a:srgbClr val="92D1FE"/>
                </a:gs>
                <a:gs pos="100000">
                  <a:srgbClr val="49B2FE"/>
                </a:gs>
              </a:gsLst>
              <a:lin ang="2700000" scaled="1"/>
            </a:gradFill>
            <a:prstDash val="solid"/>
          </a:ln>
        </p:spPr>
      </p:sp>
      <p:sp>
        <p:nvSpPr>
          <p:cNvPr id="10" name="Text 8"/>
          <p:cNvSpPr/>
          <p:nvPr/>
        </p:nvSpPr>
        <p:spPr>
          <a:xfrm>
            <a:off x="607939" y="3319145"/>
            <a:ext cx="5479562" cy="271272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a:off x="598805" y="3303905"/>
            <a:ext cx="5497830" cy="640080"/>
          </a:xfrm>
          <a:prstGeom prst="round2SameRect">
            <a:avLst>
              <a:gd name="adj1" fmla="val 16667"/>
              <a:gd name="adj2" fmla="val 0"/>
            </a:avLst>
          </a:prstGeom>
          <a:gradFill flip="none" rotWithShape="1">
            <a:gsLst>
              <a:gs pos="0">
                <a:srgbClr val="49B2FE"/>
              </a:gs>
              <a:gs pos="100000">
                <a:srgbClr val="1552E8"/>
              </a:gs>
            </a:gsLst>
            <a:lin ang="18900000" scaled="1"/>
          </a:gradFill>
          <a:ln/>
        </p:spPr>
      </p:sp>
      <p:sp>
        <p:nvSpPr>
          <p:cNvPr id="12" name="Text 10"/>
          <p:cNvSpPr/>
          <p:nvPr/>
        </p:nvSpPr>
        <p:spPr>
          <a:xfrm>
            <a:off x="598805" y="3303905"/>
            <a:ext cx="5497830" cy="64008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a:off x="6270538" y="3298825"/>
            <a:ext cx="5280933" cy="2712720"/>
          </a:xfrm>
          <a:prstGeom prst="roundRect">
            <a:avLst>
              <a:gd name="adj" fmla="val 7677"/>
            </a:avLst>
          </a:prstGeom>
          <a:solidFill>
            <a:srgbClr val="FFFFFF"/>
          </a:solidFill>
          <a:ln w="19050">
            <a:gradFill flip="none" rotWithShape="1">
              <a:gsLst>
                <a:gs pos="0">
                  <a:srgbClr val="92D1FE"/>
                </a:gs>
                <a:gs pos="100000">
                  <a:srgbClr val="49B2FE"/>
                </a:gs>
              </a:gsLst>
              <a:lin ang="2700000" scaled="1"/>
            </a:gradFill>
            <a:prstDash val="solid"/>
          </a:ln>
        </p:spPr>
      </p:sp>
      <p:sp>
        <p:nvSpPr>
          <p:cNvPr id="14" name="Text 12"/>
          <p:cNvSpPr/>
          <p:nvPr/>
        </p:nvSpPr>
        <p:spPr>
          <a:xfrm>
            <a:off x="6270538" y="3298825"/>
            <a:ext cx="5280933" cy="271272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p:cNvSpPr/>
          <p:nvPr/>
        </p:nvSpPr>
        <p:spPr>
          <a:xfrm>
            <a:off x="6261735" y="3283585"/>
            <a:ext cx="5298539" cy="640080"/>
          </a:xfrm>
          <a:prstGeom prst="round2SameRect">
            <a:avLst>
              <a:gd name="adj1" fmla="val 16667"/>
              <a:gd name="adj2" fmla="val 0"/>
            </a:avLst>
          </a:prstGeom>
          <a:gradFill flip="none" rotWithShape="1">
            <a:gsLst>
              <a:gs pos="0">
                <a:srgbClr val="49B2FE"/>
              </a:gs>
              <a:gs pos="100000">
                <a:srgbClr val="1552E8"/>
              </a:gs>
            </a:gsLst>
            <a:lin ang="18900000" scaled="1"/>
          </a:gradFill>
          <a:ln/>
        </p:spPr>
      </p:sp>
      <p:sp>
        <p:nvSpPr>
          <p:cNvPr id="16" name="Text 14"/>
          <p:cNvSpPr/>
          <p:nvPr/>
        </p:nvSpPr>
        <p:spPr>
          <a:xfrm>
            <a:off x="6261735" y="3283585"/>
            <a:ext cx="5298539" cy="64008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Text 15"/>
          <p:cNvSpPr/>
          <p:nvPr/>
        </p:nvSpPr>
        <p:spPr>
          <a:xfrm>
            <a:off x="1814195" y="9144000"/>
            <a:ext cx="4064000" cy="174625"/>
          </a:xfrm>
          <a:prstGeom prst="rect">
            <a:avLst/>
          </a:prstGeom>
          <a:noFill/>
          <a:ln/>
        </p:spPr>
        <p:txBody>
          <a:bodyPr wrap="square" lIns="91440" tIns="45720" rIns="91440" bIns="45720" rtlCol="0" anchor="t">
            <a:spAutoFit/>
          </a:bodyPr>
          <a:lstStyle/>
          <a:p>
            <a:pPr>
              <a:lnSpc>
                <a:spcPct val="100000"/>
              </a:lnSpc>
            </a:pPr>
            <a:r>
              <a:rPr lang="en-US" sz="1800" dirty="0">
                <a:solidFill>
                  <a:srgbClr val="000000"/>
                </a:solidFill>
                <a:latin typeface="MiSans" pitchFamily="34" charset="0"/>
                <a:ea typeface="MiSans" pitchFamily="34" charset="-122"/>
                <a:cs typeface="MiSans" pitchFamily="34" charset="-120"/>
              </a:rPr>
              <a:t> </a:t>
            </a:r>
            <a:endParaRPr lang="en-US" sz="1600" dirty="0"/>
          </a:p>
        </p:txBody>
      </p:sp>
      <p:sp>
        <p:nvSpPr>
          <p:cNvPr id="18" name="Text 16"/>
          <p:cNvSpPr/>
          <p:nvPr/>
        </p:nvSpPr>
        <p:spPr>
          <a:xfrm>
            <a:off x="1762125" y="1441450"/>
            <a:ext cx="8750300" cy="368300"/>
          </a:xfrm>
          <a:prstGeom prst="rect">
            <a:avLst/>
          </a:prstGeom>
          <a:noFill/>
          <a:ln/>
        </p:spPr>
        <p:txBody>
          <a:bodyPr wrap="square" lIns="91440" tIns="45720" rIns="91440" bIns="45720" rtlCol="0" anchor="t">
            <a:spAutoFit/>
          </a:bodyPr>
          <a:lstStyle/>
          <a:p>
            <a:pPr algn="just">
              <a:lnSpc>
                <a:spcPct val="100000"/>
              </a:lnSpc>
            </a:pPr>
            <a:r>
              <a:rPr lang="en-US" sz="2400" b="1" dirty="0">
                <a:solidFill>
                  <a:srgbClr val="000000"/>
                </a:solidFill>
                <a:latin typeface="MiSans" pitchFamily="34" charset="0"/>
                <a:ea typeface="MiSans" pitchFamily="34" charset="-122"/>
                <a:cs typeface="MiSans" pitchFamily="34" charset="-120"/>
              </a:rPr>
              <a:t>Inherited Bias</a:t>
            </a:r>
            <a:endParaRPr lang="en-US" sz="1600" dirty="0"/>
          </a:p>
        </p:txBody>
      </p:sp>
      <p:sp>
        <p:nvSpPr>
          <p:cNvPr id="19" name="Text 17"/>
          <p:cNvSpPr/>
          <p:nvPr/>
        </p:nvSpPr>
        <p:spPr>
          <a:xfrm>
            <a:off x="1016000" y="1960880"/>
            <a:ext cx="9794240" cy="1069975"/>
          </a:xfrm>
          <a:prstGeom prst="rect">
            <a:avLst/>
          </a:prstGeom>
          <a:noFill/>
          <a:ln/>
        </p:spPr>
        <p:txBody>
          <a:bodyPr wrap="square" lIns="91440" tIns="45720" rIns="91440" bIns="45720" rtlCol="0" anchor="t">
            <a:spAutoFit/>
          </a:bodyPr>
          <a:lstStyle/>
          <a:p>
            <a:pPr>
              <a:lnSpc>
                <a:spcPct val="130000"/>
              </a:lnSpc>
            </a:pPr>
            <a:r>
              <a:rPr lang="en-US" sz="1800" dirty="0">
                <a:solidFill>
                  <a:srgbClr val="000000"/>
                </a:solidFill>
                <a:latin typeface="MiSans" pitchFamily="34" charset="0"/>
                <a:ea typeface="MiSans" pitchFamily="34" charset="-122"/>
                <a:cs typeface="MiSans" pitchFamily="34" charset="-120"/>
              </a:rPr>
              <a:t>AI systems inherit biases from human-generated data, often amplifying existing inequalities. For example, hiring tools may favor candidates similar to those previously hired, unintentionally disadvantaging women or minority groups.</a:t>
            </a:r>
            <a:endParaRPr lang="en-US" sz="1600" dirty="0"/>
          </a:p>
        </p:txBody>
      </p:sp>
      <p:sp>
        <p:nvSpPr>
          <p:cNvPr id="20" name="Text 18"/>
          <p:cNvSpPr/>
          <p:nvPr/>
        </p:nvSpPr>
        <p:spPr>
          <a:xfrm>
            <a:off x="829435" y="3424555"/>
            <a:ext cx="5037331"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Contextual Bias</a:t>
            </a:r>
            <a:endParaRPr lang="en-US" sz="1600" dirty="0"/>
          </a:p>
        </p:txBody>
      </p:sp>
      <p:sp>
        <p:nvSpPr>
          <p:cNvPr id="21" name="Text 19"/>
          <p:cNvSpPr/>
          <p:nvPr/>
        </p:nvSpPr>
        <p:spPr>
          <a:xfrm>
            <a:off x="839330" y="3989705"/>
            <a:ext cx="5017541" cy="1463080"/>
          </a:xfrm>
          <a:prstGeom prst="rect">
            <a:avLst/>
          </a:prstGeom>
          <a:noFill/>
          <a:ln/>
        </p:spPr>
        <p:txBody>
          <a:bodyPr wrap="square" lIns="91440" tIns="45720" rIns="91440" bIns="45720" rtlCol="0" anchor="t">
            <a:spAutoFit/>
          </a:bodyPr>
          <a:lstStyle/>
          <a:p>
            <a:pPr>
              <a:lnSpc>
                <a:spcPct val="120000"/>
              </a:lnSpc>
            </a:pPr>
            <a:r>
              <a:rPr lang="en-US" sz="1600" dirty="0">
                <a:solidFill>
                  <a:srgbClr val="000000"/>
                </a:solidFill>
                <a:latin typeface="MiSans" pitchFamily="34" charset="0"/>
                <a:ea typeface="MiSans" pitchFamily="34" charset="-122"/>
                <a:cs typeface="MiSans" pitchFamily="34" charset="-120"/>
              </a:rPr>
              <a:t>Bias can manifest in various contexts, such as law enforcement algorithms that disproportionately target certain neighborhoods or healthcare diagnostics that misidentify conditions in specific ethnic groups.</a:t>
            </a:r>
            <a:endParaRPr lang="en-US" sz="1600" dirty="0"/>
          </a:p>
        </p:txBody>
      </p:sp>
      <p:sp>
        <p:nvSpPr>
          <p:cNvPr id="22" name="Text 20"/>
          <p:cNvSpPr/>
          <p:nvPr/>
        </p:nvSpPr>
        <p:spPr>
          <a:xfrm>
            <a:off x="6484005" y="3404235"/>
            <a:ext cx="4854732"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Real-World Impact</a:t>
            </a:r>
            <a:endParaRPr lang="en-US" sz="1600" dirty="0"/>
          </a:p>
        </p:txBody>
      </p:sp>
      <p:sp>
        <p:nvSpPr>
          <p:cNvPr id="23" name="Text 21"/>
          <p:cNvSpPr/>
          <p:nvPr/>
        </p:nvSpPr>
        <p:spPr>
          <a:xfrm>
            <a:off x="6493541" y="3969385"/>
            <a:ext cx="4835660" cy="1463080"/>
          </a:xfrm>
          <a:prstGeom prst="rect">
            <a:avLst/>
          </a:prstGeom>
          <a:noFill/>
          <a:ln/>
        </p:spPr>
        <p:txBody>
          <a:bodyPr wrap="square" lIns="91440" tIns="45720" rIns="91440" bIns="45720" rtlCol="0" anchor="t">
            <a:spAutoFit/>
          </a:bodyPr>
          <a:lstStyle/>
          <a:p>
            <a:pPr>
              <a:lnSpc>
                <a:spcPct val="120000"/>
              </a:lnSpc>
            </a:pPr>
            <a:r>
              <a:rPr lang="en-US" sz="1600" dirty="0">
                <a:solidFill>
                  <a:srgbClr val="000000"/>
                </a:solidFill>
                <a:latin typeface="MiSans" pitchFamily="34" charset="0"/>
                <a:ea typeface="MiSans" pitchFamily="34" charset="-122"/>
                <a:cs typeface="MiSans" pitchFamily="34" charset="-120"/>
              </a:rPr>
              <a:t>Biased AI can lead to significant real-world consequences, such as misidentification by facial recognition software or unfair credit scoring in financial services, emphasizing the need for ethical oversight.</a:t>
            </a:r>
            <a:endParaRPr lang="en-US" sz="1600"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957580" y="603885"/>
            <a:ext cx="97999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018EF4"/>
                </a:solidFill>
                <a:latin typeface="MiSans" pitchFamily="34" charset="0"/>
                <a:ea typeface="MiSans" pitchFamily="34" charset="-122"/>
                <a:cs typeface="MiSans" pitchFamily="34" charset="-120"/>
              </a:rPr>
              <a:t>Real Harm from Hidden Patterns</a:t>
            </a:r>
            <a:endParaRPr lang="en-US" sz="1600" dirty="0"/>
          </a:p>
        </p:txBody>
      </p:sp>
      <p:sp>
        <p:nvSpPr>
          <p:cNvPr id="3" name="Shape 1"/>
          <p:cNvSpPr/>
          <p:nvPr/>
        </p:nvSpPr>
        <p:spPr>
          <a:xfrm>
            <a:off x="318" y="6286500"/>
            <a:ext cx="12191365" cy="571500"/>
          </a:xfrm>
          <a:prstGeom prst="rect">
            <a:avLst/>
          </a:prstGeom>
          <a:gradFill flip="none" rotWithShape="1">
            <a:gsLst>
              <a:gs pos="0">
                <a:srgbClr val="018EF4"/>
              </a:gs>
              <a:gs pos="91000">
                <a:srgbClr val="49B2FE"/>
              </a:gs>
              <a:gs pos="100000">
                <a:srgbClr val="49B2FE"/>
              </a:gs>
            </a:gsLst>
            <a:lin ang="13500000" scaled="1"/>
          </a:gradFill>
          <a:ln/>
        </p:spPr>
      </p:sp>
      <p:sp>
        <p:nvSpPr>
          <p:cNvPr id="4" name="Text 2"/>
          <p:cNvSpPr/>
          <p:nvPr/>
        </p:nvSpPr>
        <p:spPr>
          <a:xfrm>
            <a:off x="318" y="6286500"/>
            <a:ext cx="12191365" cy="57150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3"/>
          <p:cNvSpPr/>
          <p:nvPr/>
        </p:nvSpPr>
        <p:spPr>
          <a:xfrm>
            <a:off x="1487805" y="1603375"/>
            <a:ext cx="8989695" cy="1905635"/>
          </a:xfrm>
          <a:prstGeom prst="roundRect">
            <a:avLst>
              <a:gd name="adj" fmla="val 6321"/>
            </a:avLst>
          </a:prstGeom>
          <a:solidFill>
            <a:srgbClr val="FFFFFF"/>
          </a:solidFill>
          <a:ln w="19050">
            <a:gradFill flip="none" rotWithShape="1">
              <a:gsLst>
                <a:gs pos="0">
                  <a:srgbClr val="018EF4"/>
                </a:gs>
                <a:gs pos="30000">
                  <a:srgbClr val="018EF4"/>
                </a:gs>
                <a:gs pos="100000">
                  <a:srgbClr val="49B2FE"/>
                </a:gs>
              </a:gsLst>
              <a:lin ang="10800000" scaled="1"/>
            </a:gradFill>
            <a:prstDash val="solid"/>
          </a:ln>
        </p:spPr>
      </p:sp>
      <p:sp>
        <p:nvSpPr>
          <p:cNvPr id="6" name="Text 4"/>
          <p:cNvSpPr/>
          <p:nvPr/>
        </p:nvSpPr>
        <p:spPr>
          <a:xfrm>
            <a:off x="1487805" y="1603375"/>
            <a:ext cx="8989695" cy="1905635"/>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5"/>
          <p:cNvSpPr/>
          <p:nvPr/>
        </p:nvSpPr>
        <p:spPr>
          <a:xfrm>
            <a:off x="1487805" y="3849370"/>
            <a:ext cx="8989695" cy="1905635"/>
          </a:xfrm>
          <a:prstGeom prst="roundRect">
            <a:avLst>
              <a:gd name="adj" fmla="val 6321"/>
            </a:avLst>
          </a:prstGeom>
          <a:solidFill>
            <a:srgbClr val="FFFFFF"/>
          </a:solidFill>
          <a:ln w="19050">
            <a:gradFill flip="none" rotWithShape="1">
              <a:gsLst>
                <a:gs pos="0">
                  <a:srgbClr val="018EF4"/>
                </a:gs>
                <a:gs pos="30000">
                  <a:srgbClr val="018EF4"/>
                </a:gs>
                <a:gs pos="100000">
                  <a:srgbClr val="49B2FE"/>
                </a:gs>
              </a:gsLst>
              <a:lin ang="10800000" scaled="1"/>
            </a:gradFill>
            <a:prstDash val="solid"/>
          </a:ln>
        </p:spPr>
      </p:sp>
      <p:sp>
        <p:nvSpPr>
          <p:cNvPr id="8" name="Text 6"/>
          <p:cNvSpPr/>
          <p:nvPr/>
        </p:nvSpPr>
        <p:spPr>
          <a:xfrm>
            <a:off x="1487805" y="3849370"/>
            <a:ext cx="8989695" cy="1905635"/>
          </a:xfrm>
          <a:prstGeom prst="rect">
            <a:avLst/>
          </a:prstGeom>
          <a:noFill/>
          <a:ln/>
        </p:spPr>
        <p:txBody>
          <a:bodyPr wrap="square" lIns="45720" tIns="91440" rIns="91440" bIns="45720" rtlCol="0" anchor="ctr"/>
          <a:lstStyle/>
          <a:p>
            <a:pPr>
              <a:lnSpc>
                <a:spcPct val="100000"/>
              </a:lnSpc>
            </a:pPr>
            <a:endParaRPr lang="en-US" sz="1600" dirty="0"/>
          </a:p>
        </p:txBody>
      </p:sp>
      <p:pic>
        <p:nvPicPr>
          <p:cNvPr id="9" name="Image 0" descr="https://kimi-img.moonshot.cn/pub/slides/slides_tmpl/image/25-09-02-14:36:45-d2r90v9e3tpg8rchuqe0.png"/>
          <p:cNvPicPr>
            <a:picLocks noChangeAspect="1"/>
          </p:cNvPicPr>
          <p:nvPr/>
        </p:nvPicPr>
        <p:blipFill>
          <a:blip r:embed="rId3"/>
          <a:stretch>
            <a:fillRect/>
          </a:stretch>
        </p:blipFill>
        <p:spPr>
          <a:xfrm>
            <a:off x="1801495" y="1984375"/>
            <a:ext cx="7369810" cy="298450"/>
          </a:xfrm>
          <a:prstGeom prst="rect">
            <a:avLst/>
          </a:prstGeom>
        </p:spPr>
      </p:pic>
      <p:pic>
        <p:nvPicPr>
          <p:cNvPr id="10" name="Image 1" descr="https://kimi-img.moonshot.cn/pub/slides/slides_tmpl/image/25-09-02-14:36:45-d2r90v9e3tpg8rchuqe0.png"/>
          <p:cNvPicPr>
            <a:picLocks noChangeAspect="1"/>
          </p:cNvPicPr>
          <p:nvPr/>
        </p:nvPicPr>
        <p:blipFill>
          <a:blip r:embed="rId3"/>
          <a:stretch>
            <a:fillRect/>
          </a:stretch>
        </p:blipFill>
        <p:spPr>
          <a:xfrm>
            <a:off x="1801495" y="4199255"/>
            <a:ext cx="7369810" cy="298450"/>
          </a:xfrm>
          <a:prstGeom prst="rect">
            <a:avLst/>
          </a:prstGeom>
        </p:spPr>
      </p:pic>
      <p:sp>
        <p:nvSpPr>
          <p:cNvPr id="11" name="Text 7"/>
          <p:cNvSpPr/>
          <p:nvPr/>
        </p:nvSpPr>
        <p:spPr>
          <a:xfrm>
            <a:off x="1737995" y="1732280"/>
            <a:ext cx="7792085"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Documented Cases</a:t>
            </a:r>
            <a:endParaRPr lang="en-US" sz="1600" dirty="0"/>
          </a:p>
        </p:txBody>
      </p:sp>
      <p:sp>
        <p:nvSpPr>
          <p:cNvPr id="12" name="Text 8"/>
          <p:cNvSpPr/>
          <p:nvPr/>
        </p:nvSpPr>
        <p:spPr>
          <a:xfrm>
            <a:off x="1718945" y="2205355"/>
            <a:ext cx="8404225" cy="950913"/>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Documented cases show AI systems causing real harm, such as hiring tools downgrading women’s CVs or mortgage algorithms charging higher interest to minorities, highlighting the need for critical review of data sources.</a:t>
            </a:r>
            <a:endParaRPr lang="en-US" sz="1600" dirty="0"/>
          </a:p>
        </p:txBody>
      </p:sp>
      <p:sp>
        <p:nvSpPr>
          <p:cNvPr id="13" name="Text 9"/>
          <p:cNvSpPr/>
          <p:nvPr/>
        </p:nvSpPr>
        <p:spPr>
          <a:xfrm>
            <a:off x="1737995" y="3978275"/>
            <a:ext cx="7792085"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Social Context</a:t>
            </a:r>
            <a:endParaRPr lang="en-US" sz="1600" dirty="0"/>
          </a:p>
        </p:txBody>
      </p:sp>
      <p:sp>
        <p:nvSpPr>
          <p:cNvPr id="14" name="Text 10"/>
          <p:cNvSpPr/>
          <p:nvPr/>
        </p:nvSpPr>
        <p:spPr>
          <a:xfrm>
            <a:off x="1718945" y="4451350"/>
            <a:ext cx="8404225" cy="950913"/>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Statistically accurate models can still produce unjust outcomes when social context is ignored. Ethical AI requires understanding and addressing these hidden biases to ensure fairness.</a:t>
            </a:r>
            <a:endParaRPr lang="en-US" sz="16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36:44-d2r90v1e3tpg8rchuqc0.jpg"/>
          <p:cNvPicPr>
            <a:picLocks noChangeAspect="1"/>
          </p:cNvPicPr>
          <p:nvPr/>
        </p:nvPicPr>
        <p:blipFill>
          <a:blip r:embed="rId3"/>
          <a:srcRect l="3583" r="3583"/>
          <a:stretch/>
        </p:blipFill>
        <p:spPr>
          <a:xfrm>
            <a:off x="0" y="-20955"/>
            <a:ext cx="12192000" cy="6911975"/>
          </a:xfrm>
          <a:prstGeom prst="rect">
            <a:avLst/>
          </a:prstGeom>
        </p:spPr>
      </p:pic>
      <p:sp>
        <p:nvSpPr>
          <p:cNvPr id="3" name="Text 0"/>
          <p:cNvSpPr/>
          <p:nvPr/>
        </p:nvSpPr>
        <p:spPr>
          <a:xfrm>
            <a:off x="731520" y="1329690"/>
            <a:ext cx="2071370" cy="1781572"/>
          </a:xfrm>
          <a:prstGeom prst="rect">
            <a:avLst/>
          </a:prstGeom>
          <a:noFill/>
          <a:ln/>
        </p:spPr>
        <p:txBody>
          <a:bodyPr wrap="square" lIns="91440" tIns="45720" rIns="91440" bIns="45720" rtlCol="0" anchor="t">
            <a:spAutoFit/>
          </a:bodyPr>
          <a:lstStyle/>
          <a:p>
            <a:pPr>
              <a:lnSpc>
                <a:spcPct val="100000"/>
              </a:lnSpc>
            </a:pPr>
            <a:r>
              <a:rPr lang="en-US" sz="11500" b="1" dirty="0">
                <a:solidFill>
                  <a:srgbClr val="FFFFFF"/>
                </a:solidFill>
                <a:latin typeface="MiSans" pitchFamily="34" charset="0"/>
                <a:ea typeface="MiSans" pitchFamily="34" charset="-122"/>
                <a:cs typeface="MiSans" pitchFamily="34" charset="-120"/>
              </a:rPr>
              <a:t>02</a:t>
            </a:r>
            <a:endParaRPr lang="en-US" sz="1600" dirty="0"/>
          </a:p>
        </p:txBody>
      </p:sp>
      <p:sp>
        <p:nvSpPr>
          <p:cNvPr id="4" name="Text 1"/>
          <p:cNvSpPr/>
          <p:nvPr/>
        </p:nvSpPr>
        <p:spPr>
          <a:xfrm>
            <a:off x="731520" y="3013710"/>
            <a:ext cx="10987405" cy="736600"/>
          </a:xfrm>
          <a:prstGeom prst="rect">
            <a:avLst/>
          </a:prstGeom>
          <a:noFill/>
          <a:ln/>
        </p:spPr>
        <p:txBody>
          <a:bodyPr wrap="square" lIns="91440" tIns="45720" rIns="91440" bIns="45720" rtlCol="0" anchor="t">
            <a:spAutoFit/>
          </a:bodyPr>
          <a:lstStyle/>
          <a:p>
            <a:pPr>
              <a:lnSpc>
                <a:spcPct val="100000"/>
              </a:lnSpc>
            </a:pPr>
            <a:r>
              <a:rPr lang="en-US" sz="4800" b="1" dirty="0">
                <a:solidFill>
                  <a:srgbClr val="FFFFFF"/>
                </a:solidFill>
                <a:latin typeface="MiSans" pitchFamily="34" charset="0"/>
                <a:ea typeface="MiSans" pitchFamily="34" charset="-122"/>
                <a:cs typeface="MiSans" pitchFamily="34" charset="-120"/>
              </a:rPr>
              <a:t>Privacy &amp; Data</a:t>
            </a:r>
            <a:endParaRPr lang="en-US" sz="1600"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685800" y="332105"/>
            <a:ext cx="97999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018EF4"/>
                </a:solidFill>
                <a:latin typeface="MiSans" pitchFamily="34" charset="0"/>
                <a:ea typeface="MiSans" pitchFamily="34" charset="-122"/>
                <a:cs typeface="MiSans" pitchFamily="34" charset="-120"/>
              </a:rPr>
              <a:t>Personal Data Fuels Models</a:t>
            </a:r>
            <a:endParaRPr lang="en-US" sz="1600" dirty="0"/>
          </a:p>
        </p:txBody>
      </p:sp>
      <p:sp>
        <p:nvSpPr>
          <p:cNvPr id="3" name="Shape 1"/>
          <p:cNvSpPr/>
          <p:nvPr/>
        </p:nvSpPr>
        <p:spPr>
          <a:xfrm>
            <a:off x="318" y="6286500"/>
            <a:ext cx="12191365" cy="571500"/>
          </a:xfrm>
          <a:prstGeom prst="rect">
            <a:avLst/>
          </a:prstGeom>
          <a:gradFill flip="none" rotWithShape="1">
            <a:gsLst>
              <a:gs pos="0">
                <a:srgbClr val="018EF4"/>
              </a:gs>
              <a:gs pos="91000">
                <a:srgbClr val="49B2FE"/>
              </a:gs>
              <a:gs pos="100000">
                <a:srgbClr val="49B2FE"/>
              </a:gs>
            </a:gsLst>
            <a:lin ang="13500000" scaled="1"/>
          </a:gradFill>
          <a:ln/>
        </p:spPr>
      </p:sp>
      <p:sp>
        <p:nvSpPr>
          <p:cNvPr id="4" name="Text 2"/>
          <p:cNvSpPr/>
          <p:nvPr/>
        </p:nvSpPr>
        <p:spPr>
          <a:xfrm>
            <a:off x="318" y="6286500"/>
            <a:ext cx="12191365" cy="57150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3"/>
          <p:cNvSpPr/>
          <p:nvPr/>
        </p:nvSpPr>
        <p:spPr>
          <a:xfrm>
            <a:off x="-5080" y="5532755"/>
            <a:ext cx="12207240" cy="1325245"/>
          </a:xfrm>
          <a:prstGeom prst="roundRect">
            <a:avLst>
              <a:gd name="adj" fmla="val 0"/>
            </a:avLst>
          </a:prstGeom>
          <a:gradFill flip="none" rotWithShape="1">
            <a:gsLst>
              <a:gs pos="0">
                <a:srgbClr val="49B2FE"/>
              </a:gs>
              <a:gs pos="100000">
                <a:srgbClr val="1552E8"/>
              </a:gs>
            </a:gsLst>
            <a:lin ang="18900000" scaled="1"/>
          </a:gradFill>
          <a:ln/>
        </p:spPr>
      </p:sp>
      <p:sp>
        <p:nvSpPr>
          <p:cNvPr id="6" name="Text 4"/>
          <p:cNvSpPr/>
          <p:nvPr/>
        </p:nvSpPr>
        <p:spPr>
          <a:xfrm>
            <a:off x="-5080" y="5532755"/>
            <a:ext cx="12207240" cy="1325245"/>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5"/>
          <p:cNvSpPr/>
          <p:nvPr/>
        </p:nvSpPr>
        <p:spPr>
          <a:xfrm flipH="1">
            <a:off x="632460" y="1732280"/>
            <a:ext cx="2560955" cy="3901440"/>
          </a:xfrm>
          <a:custGeom>
            <a:avLst/>
            <a:gdLst/>
            <a:ahLst/>
            <a:cxnLst/>
            <a:rect l="l" t="t" r="r" b="b"/>
            <a:pathLst>
              <a:path w="2560955" h="3901440">
                <a:moveTo>
                  <a:pt x="0" y="124460"/>
                </a:moveTo>
                <a:cubicBezTo>
                  <a:pt x="169545" y="28575"/>
                  <a:pt x="423862" y="-3175"/>
                  <a:pt x="528197" y="0"/>
                </a:cubicBezTo>
                <a:cubicBezTo>
                  <a:pt x="776586" y="-8255"/>
                  <a:pt x="1119232" y="84455"/>
                  <a:pt x="1300633" y="129540"/>
                </a:cubicBezTo>
                <a:cubicBezTo>
                  <a:pt x="1535387" y="195580"/>
                  <a:pt x="1863806" y="257175"/>
                  <a:pt x="2032758" y="248920"/>
                </a:cubicBezTo>
                <a:cubicBezTo>
                  <a:pt x="2201710" y="258445"/>
                  <a:pt x="2456620" y="184785"/>
                  <a:pt x="2560955" y="124460"/>
                </a:cubicBezTo>
                <a:lnTo>
                  <a:pt x="2560955" y="3444240"/>
                </a:lnTo>
                <a:cubicBezTo>
                  <a:pt x="2568069" y="3700780"/>
                  <a:pt x="2348728" y="3907790"/>
                  <a:pt x="2134129" y="3901440"/>
                </a:cubicBezTo>
                <a:lnTo>
                  <a:pt x="426826" y="3901440"/>
                </a:lnTo>
                <a:cubicBezTo>
                  <a:pt x="187329" y="3909695"/>
                  <a:pt x="-5928" y="3674745"/>
                  <a:pt x="0" y="3444240"/>
                </a:cubicBezTo>
                <a:lnTo>
                  <a:pt x="0" y="124460"/>
                </a:lnTo>
                <a:close/>
              </a:path>
            </a:pathLst>
          </a:custGeom>
          <a:solidFill>
            <a:srgbClr val="000000">
              <a:alpha val="0"/>
            </a:srgbClr>
          </a:solidFill>
          <a:ln w="19050">
            <a:gradFill flip="none" rotWithShape="1">
              <a:gsLst>
                <a:gs pos="0">
                  <a:srgbClr val="92D1FE"/>
                </a:gs>
                <a:gs pos="84000">
                  <a:srgbClr val="49B2FE"/>
                </a:gs>
                <a:gs pos="100000">
                  <a:srgbClr val="49B2FE"/>
                </a:gs>
              </a:gsLst>
              <a:lin ang="16200000" scaled="1"/>
            </a:gradFill>
            <a:prstDash val="solid"/>
          </a:ln>
        </p:spPr>
      </p:sp>
      <p:sp>
        <p:nvSpPr>
          <p:cNvPr id="8" name="Text 6"/>
          <p:cNvSpPr/>
          <p:nvPr/>
        </p:nvSpPr>
        <p:spPr>
          <a:xfrm>
            <a:off x="632460" y="1732280"/>
            <a:ext cx="2560955" cy="390144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p:cNvSpPr/>
          <p:nvPr/>
        </p:nvSpPr>
        <p:spPr>
          <a:xfrm>
            <a:off x="632460" y="1727200"/>
            <a:ext cx="2560955" cy="3901440"/>
          </a:xfrm>
          <a:custGeom>
            <a:avLst/>
            <a:gdLst/>
            <a:ahLst/>
            <a:cxnLst/>
            <a:rect l="l" t="t" r="r" b="b"/>
            <a:pathLst>
              <a:path w="2560955" h="3901440">
                <a:moveTo>
                  <a:pt x="0" y="124460"/>
                </a:moveTo>
                <a:cubicBezTo>
                  <a:pt x="169545" y="28575"/>
                  <a:pt x="423862" y="-3175"/>
                  <a:pt x="528197" y="0"/>
                </a:cubicBezTo>
                <a:cubicBezTo>
                  <a:pt x="776586" y="-8255"/>
                  <a:pt x="1119232" y="84455"/>
                  <a:pt x="1300633" y="129540"/>
                </a:cubicBezTo>
                <a:cubicBezTo>
                  <a:pt x="1535387" y="195580"/>
                  <a:pt x="1863806" y="257175"/>
                  <a:pt x="2032758" y="248920"/>
                </a:cubicBezTo>
                <a:cubicBezTo>
                  <a:pt x="2201710" y="258445"/>
                  <a:pt x="2456620" y="184785"/>
                  <a:pt x="2560955" y="124460"/>
                </a:cubicBezTo>
                <a:lnTo>
                  <a:pt x="2560955" y="3444240"/>
                </a:lnTo>
                <a:cubicBezTo>
                  <a:pt x="2568069" y="3700780"/>
                  <a:pt x="2348728" y="3907790"/>
                  <a:pt x="2134129" y="3901440"/>
                </a:cubicBezTo>
                <a:lnTo>
                  <a:pt x="426826" y="3901440"/>
                </a:lnTo>
                <a:cubicBezTo>
                  <a:pt x="187329" y="3909695"/>
                  <a:pt x="-5928" y="3674745"/>
                  <a:pt x="0" y="3444240"/>
                </a:cubicBezTo>
                <a:lnTo>
                  <a:pt x="0" y="124460"/>
                </a:lnTo>
                <a:close/>
              </a:path>
            </a:pathLst>
          </a:custGeom>
          <a:gradFill flip="none" rotWithShape="1">
            <a:gsLst>
              <a:gs pos="0">
                <a:srgbClr val="49B2FE"/>
              </a:gs>
              <a:gs pos="100000">
                <a:srgbClr val="1552E8"/>
              </a:gs>
            </a:gsLst>
            <a:lin ang="18900000" scaled="1"/>
          </a:gradFill>
          <a:ln/>
        </p:spPr>
      </p:sp>
      <p:sp>
        <p:nvSpPr>
          <p:cNvPr id="10" name="Text 8"/>
          <p:cNvSpPr/>
          <p:nvPr/>
        </p:nvSpPr>
        <p:spPr>
          <a:xfrm>
            <a:off x="632460" y="1727200"/>
            <a:ext cx="2560955" cy="390144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a:off x="632460" y="2159000"/>
            <a:ext cx="2560955" cy="3749040"/>
          </a:xfrm>
          <a:custGeom>
            <a:avLst/>
            <a:gdLst/>
            <a:ahLst/>
            <a:cxnLst/>
            <a:rect l="l" t="t" r="r" b="b"/>
            <a:pathLst>
              <a:path w="2560955" h="3749040">
                <a:moveTo>
                  <a:pt x="0" y="119598"/>
                </a:moveTo>
                <a:cubicBezTo>
                  <a:pt x="169545" y="27459"/>
                  <a:pt x="423862" y="-3051"/>
                  <a:pt x="528197" y="0"/>
                </a:cubicBezTo>
                <a:cubicBezTo>
                  <a:pt x="776586" y="-7933"/>
                  <a:pt x="1119232" y="81156"/>
                  <a:pt x="1300633" y="124480"/>
                </a:cubicBezTo>
                <a:cubicBezTo>
                  <a:pt x="1535387" y="187940"/>
                  <a:pt x="1863806" y="247129"/>
                  <a:pt x="2032758" y="239197"/>
                </a:cubicBezTo>
                <a:cubicBezTo>
                  <a:pt x="2201710" y="248349"/>
                  <a:pt x="2456620" y="177567"/>
                  <a:pt x="2560955" y="119598"/>
                </a:cubicBezTo>
                <a:lnTo>
                  <a:pt x="2560955" y="3309699"/>
                </a:lnTo>
                <a:cubicBezTo>
                  <a:pt x="2568069" y="3556218"/>
                  <a:pt x="2348728" y="3755142"/>
                  <a:pt x="2134129" y="3749040"/>
                </a:cubicBezTo>
                <a:lnTo>
                  <a:pt x="426826" y="3749040"/>
                </a:lnTo>
                <a:cubicBezTo>
                  <a:pt x="187329" y="3756973"/>
                  <a:pt x="-5928" y="3531200"/>
                  <a:pt x="0" y="3309699"/>
                </a:cubicBezTo>
                <a:lnTo>
                  <a:pt x="0" y="119598"/>
                </a:lnTo>
                <a:close/>
              </a:path>
            </a:pathLst>
          </a:custGeom>
          <a:solidFill>
            <a:srgbClr val="FFFFFF"/>
          </a:solidFill>
          <a:ln w="19050">
            <a:gradFill flip="none" rotWithShape="1">
              <a:gsLst>
                <a:gs pos="0">
                  <a:srgbClr val="FFFFFF"/>
                </a:gs>
                <a:gs pos="44000">
                  <a:srgbClr val="92D1FE"/>
                </a:gs>
                <a:gs pos="84000">
                  <a:srgbClr val="49B2FE"/>
                </a:gs>
                <a:gs pos="100000">
                  <a:srgbClr val="49B2FE"/>
                </a:gs>
              </a:gsLst>
              <a:lin ang="5400000" scaled="1"/>
            </a:gradFill>
            <a:prstDash val="solid"/>
          </a:ln>
        </p:spPr>
      </p:sp>
      <p:sp>
        <p:nvSpPr>
          <p:cNvPr id="12" name="Text 10"/>
          <p:cNvSpPr/>
          <p:nvPr/>
        </p:nvSpPr>
        <p:spPr>
          <a:xfrm>
            <a:off x="632460" y="2159000"/>
            <a:ext cx="2560955" cy="374904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flipH="1">
            <a:off x="3360420" y="1732280"/>
            <a:ext cx="2560955" cy="3901440"/>
          </a:xfrm>
          <a:custGeom>
            <a:avLst/>
            <a:gdLst/>
            <a:ahLst/>
            <a:cxnLst/>
            <a:rect l="l" t="t" r="r" b="b"/>
            <a:pathLst>
              <a:path w="2560955" h="3901440">
                <a:moveTo>
                  <a:pt x="0" y="124460"/>
                </a:moveTo>
                <a:cubicBezTo>
                  <a:pt x="169545" y="28575"/>
                  <a:pt x="423862" y="-3175"/>
                  <a:pt x="528197" y="0"/>
                </a:cubicBezTo>
                <a:cubicBezTo>
                  <a:pt x="776586" y="-8255"/>
                  <a:pt x="1119232" y="84455"/>
                  <a:pt x="1300633" y="129540"/>
                </a:cubicBezTo>
                <a:cubicBezTo>
                  <a:pt x="1535387" y="195580"/>
                  <a:pt x="1863806" y="257175"/>
                  <a:pt x="2032758" y="248920"/>
                </a:cubicBezTo>
                <a:cubicBezTo>
                  <a:pt x="2201710" y="258445"/>
                  <a:pt x="2456620" y="184785"/>
                  <a:pt x="2560955" y="124460"/>
                </a:cubicBezTo>
                <a:lnTo>
                  <a:pt x="2560955" y="3444240"/>
                </a:lnTo>
                <a:cubicBezTo>
                  <a:pt x="2568069" y="3700780"/>
                  <a:pt x="2348728" y="3907790"/>
                  <a:pt x="2134129" y="3901440"/>
                </a:cubicBezTo>
                <a:lnTo>
                  <a:pt x="426826" y="3901440"/>
                </a:lnTo>
                <a:cubicBezTo>
                  <a:pt x="187329" y="3909695"/>
                  <a:pt x="-5928" y="3674745"/>
                  <a:pt x="0" y="3444240"/>
                </a:cubicBezTo>
                <a:lnTo>
                  <a:pt x="0" y="124460"/>
                </a:lnTo>
                <a:close/>
              </a:path>
            </a:pathLst>
          </a:custGeom>
          <a:solidFill>
            <a:srgbClr val="000000">
              <a:alpha val="0"/>
            </a:srgbClr>
          </a:solidFill>
          <a:ln w="19050">
            <a:gradFill flip="none" rotWithShape="1">
              <a:gsLst>
                <a:gs pos="0">
                  <a:srgbClr val="92D1FE"/>
                </a:gs>
                <a:gs pos="84000">
                  <a:srgbClr val="49B2FE"/>
                </a:gs>
                <a:gs pos="100000">
                  <a:srgbClr val="49B2FE"/>
                </a:gs>
              </a:gsLst>
              <a:lin ang="16200000" scaled="1"/>
            </a:gradFill>
            <a:prstDash val="solid"/>
          </a:ln>
        </p:spPr>
      </p:sp>
      <p:sp>
        <p:nvSpPr>
          <p:cNvPr id="14" name="Text 12"/>
          <p:cNvSpPr/>
          <p:nvPr/>
        </p:nvSpPr>
        <p:spPr>
          <a:xfrm>
            <a:off x="3360420" y="1732280"/>
            <a:ext cx="2560955" cy="390144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p:cNvSpPr/>
          <p:nvPr/>
        </p:nvSpPr>
        <p:spPr>
          <a:xfrm>
            <a:off x="3360420" y="1727200"/>
            <a:ext cx="2560955" cy="3901440"/>
          </a:xfrm>
          <a:custGeom>
            <a:avLst/>
            <a:gdLst/>
            <a:ahLst/>
            <a:cxnLst/>
            <a:rect l="l" t="t" r="r" b="b"/>
            <a:pathLst>
              <a:path w="2560955" h="3901440">
                <a:moveTo>
                  <a:pt x="0" y="124460"/>
                </a:moveTo>
                <a:cubicBezTo>
                  <a:pt x="169545" y="28575"/>
                  <a:pt x="423862" y="-3175"/>
                  <a:pt x="528197" y="0"/>
                </a:cubicBezTo>
                <a:cubicBezTo>
                  <a:pt x="776586" y="-8255"/>
                  <a:pt x="1119232" y="84455"/>
                  <a:pt x="1300633" y="129540"/>
                </a:cubicBezTo>
                <a:cubicBezTo>
                  <a:pt x="1535387" y="195580"/>
                  <a:pt x="1863806" y="257175"/>
                  <a:pt x="2032758" y="248920"/>
                </a:cubicBezTo>
                <a:cubicBezTo>
                  <a:pt x="2201710" y="258445"/>
                  <a:pt x="2456620" y="184785"/>
                  <a:pt x="2560955" y="124460"/>
                </a:cubicBezTo>
                <a:lnTo>
                  <a:pt x="2560955" y="3444240"/>
                </a:lnTo>
                <a:cubicBezTo>
                  <a:pt x="2568069" y="3700780"/>
                  <a:pt x="2348728" y="3907790"/>
                  <a:pt x="2134129" y="3901440"/>
                </a:cubicBezTo>
                <a:lnTo>
                  <a:pt x="426826" y="3901440"/>
                </a:lnTo>
                <a:cubicBezTo>
                  <a:pt x="187329" y="3909695"/>
                  <a:pt x="-5928" y="3674745"/>
                  <a:pt x="0" y="3444240"/>
                </a:cubicBezTo>
                <a:lnTo>
                  <a:pt x="0" y="124460"/>
                </a:lnTo>
                <a:close/>
              </a:path>
            </a:pathLst>
          </a:custGeom>
          <a:gradFill flip="none" rotWithShape="1">
            <a:gsLst>
              <a:gs pos="0">
                <a:srgbClr val="49B2FE"/>
              </a:gs>
              <a:gs pos="100000">
                <a:srgbClr val="1552E8"/>
              </a:gs>
            </a:gsLst>
            <a:lin ang="18900000" scaled="1"/>
          </a:gradFill>
          <a:ln/>
        </p:spPr>
      </p:sp>
      <p:sp>
        <p:nvSpPr>
          <p:cNvPr id="16" name="Text 14"/>
          <p:cNvSpPr/>
          <p:nvPr/>
        </p:nvSpPr>
        <p:spPr>
          <a:xfrm>
            <a:off x="3360420" y="1727200"/>
            <a:ext cx="2560955" cy="390144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5"/>
          <p:cNvSpPr/>
          <p:nvPr/>
        </p:nvSpPr>
        <p:spPr>
          <a:xfrm>
            <a:off x="3360420" y="2159000"/>
            <a:ext cx="2560955" cy="3749040"/>
          </a:xfrm>
          <a:custGeom>
            <a:avLst/>
            <a:gdLst/>
            <a:ahLst/>
            <a:cxnLst/>
            <a:rect l="l" t="t" r="r" b="b"/>
            <a:pathLst>
              <a:path w="2560955" h="3749040">
                <a:moveTo>
                  <a:pt x="0" y="119598"/>
                </a:moveTo>
                <a:cubicBezTo>
                  <a:pt x="169545" y="27459"/>
                  <a:pt x="423862" y="-3051"/>
                  <a:pt x="528197" y="0"/>
                </a:cubicBezTo>
                <a:cubicBezTo>
                  <a:pt x="776586" y="-7933"/>
                  <a:pt x="1119232" y="81156"/>
                  <a:pt x="1300633" y="124480"/>
                </a:cubicBezTo>
                <a:cubicBezTo>
                  <a:pt x="1535387" y="187940"/>
                  <a:pt x="1863806" y="247129"/>
                  <a:pt x="2032758" y="239197"/>
                </a:cubicBezTo>
                <a:cubicBezTo>
                  <a:pt x="2201710" y="248349"/>
                  <a:pt x="2456620" y="177567"/>
                  <a:pt x="2560955" y="119598"/>
                </a:cubicBezTo>
                <a:lnTo>
                  <a:pt x="2560955" y="3309699"/>
                </a:lnTo>
                <a:cubicBezTo>
                  <a:pt x="2568069" y="3556218"/>
                  <a:pt x="2348728" y="3755142"/>
                  <a:pt x="2134129" y="3749040"/>
                </a:cubicBezTo>
                <a:lnTo>
                  <a:pt x="426826" y="3749040"/>
                </a:lnTo>
                <a:cubicBezTo>
                  <a:pt x="187329" y="3756973"/>
                  <a:pt x="-5928" y="3531200"/>
                  <a:pt x="0" y="3309699"/>
                </a:cubicBezTo>
                <a:lnTo>
                  <a:pt x="0" y="119598"/>
                </a:lnTo>
                <a:close/>
              </a:path>
            </a:pathLst>
          </a:custGeom>
          <a:solidFill>
            <a:srgbClr val="FFFFFF"/>
          </a:solidFill>
          <a:ln w="19050">
            <a:gradFill flip="none" rotWithShape="1">
              <a:gsLst>
                <a:gs pos="0">
                  <a:srgbClr val="FFFFFF"/>
                </a:gs>
                <a:gs pos="44000">
                  <a:srgbClr val="92D1FE"/>
                </a:gs>
                <a:gs pos="84000">
                  <a:srgbClr val="49B2FE"/>
                </a:gs>
                <a:gs pos="100000">
                  <a:srgbClr val="49B2FE"/>
                </a:gs>
              </a:gsLst>
              <a:lin ang="5400000" scaled="1"/>
            </a:gradFill>
            <a:prstDash val="solid"/>
          </a:ln>
        </p:spPr>
      </p:sp>
      <p:sp>
        <p:nvSpPr>
          <p:cNvPr id="18" name="Text 16"/>
          <p:cNvSpPr/>
          <p:nvPr/>
        </p:nvSpPr>
        <p:spPr>
          <a:xfrm>
            <a:off x="3360420" y="2159000"/>
            <a:ext cx="2560955" cy="374904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7"/>
          <p:cNvSpPr/>
          <p:nvPr/>
        </p:nvSpPr>
        <p:spPr>
          <a:xfrm flipH="1">
            <a:off x="6088380" y="1732280"/>
            <a:ext cx="2560955" cy="3901440"/>
          </a:xfrm>
          <a:custGeom>
            <a:avLst/>
            <a:gdLst/>
            <a:ahLst/>
            <a:cxnLst/>
            <a:rect l="l" t="t" r="r" b="b"/>
            <a:pathLst>
              <a:path w="2560955" h="3901440">
                <a:moveTo>
                  <a:pt x="0" y="124460"/>
                </a:moveTo>
                <a:cubicBezTo>
                  <a:pt x="169545" y="28575"/>
                  <a:pt x="423862" y="-3175"/>
                  <a:pt x="528197" y="0"/>
                </a:cubicBezTo>
                <a:cubicBezTo>
                  <a:pt x="776586" y="-8255"/>
                  <a:pt x="1119232" y="84455"/>
                  <a:pt x="1300633" y="129540"/>
                </a:cubicBezTo>
                <a:cubicBezTo>
                  <a:pt x="1535387" y="195580"/>
                  <a:pt x="1863806" y="257175"/>
                  <a:pt x="2032758" y="248920"/>
                </a:cubicBezTo>
                <a:cubicBezTo>
                  <a:pt x="2201710" y="258445"/>
                  <a:pt x="2456620" y="184785"/>
                  <a:pt x="2560955" y="124460"/>
                </a:cubicBezTo>
                <a:lnTo>
                  <a:pt x="2560955" y="3444240"/>
                </a:lnTo>
                <a:cubicBezTo>
                  <a:pt x="2568069" y="3700780"/>
                  <a:pt x="2348728" y="3907790"/>
                  <a:pt x="2134129" y="3901440"/>
                </a:cubicBezTo>
                <a:lnTo>
                  <a:pt x="426826" y="3901440"/>
                </a:lnTo>
                <a:cubicBezTo>
                  <a:pt x="187329" y="3909695"/>
                  <a:pt x="-5928" y="3674745"/>
                  <a:pt x="0" y="3444240"/>
                </a:cubicBezTo>
                <a:lnTo>
                  <a:pt x="0" y="124460"/>
                </a:lnTo>
                <a:close/>
              </a:path>
            </a:pathLst>
          </a:custGeom>
          <a:solidFill>
            <a:srgbClr val="000000">
              <a:alpha val="0"/>
            </a:srgbClr>
          </a:solidFill>
          <a:ln w="19050">
            <a:gradFill flip="none" rotWithShape="1">
              <a:gsLst>
                <a:gs pos="0">
                  <a:srgbClr val="92D1FE"/>
                </a:gs>
                <a:gs pos="84000">
                  <a:srgbClr val="49B2FE"/>
                </a:gs>
                <a:gs pos="100000">
                  <a:srgbClr val="49B2FE"/>
                </a:gs>
              </a:gsLst>
              <a:lin ang="16200000" scaled="1"/>
            </a:gradFill>
            <a:prstDash val="solid"/>
          </a:ln>
        </p:spPr>
      </p:sp>
      <p:sp>
        <p:nvSpPr>
          <p:cNvPr id="20" name="Text 18"/>
          <p:cNvSpPr/>
          <p:nvPr/>
        </p:nvSpPr>
        <p:spPr>
          <a:xfrm>
            <a:off x="6088380" y="1732280"/>
            <a:ext cx="2560955" cy="390144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a:off x="6088380" y="1727200"/>
            <a:ext cx="2560955" cy="3901440"/>
          </a:xfrm>
          <a:custGeom>
            <a:avLst/>
            <a:gdLst/>
            <a:ahLst/>
            <a:cxnLst/>
            <a:rect l="l" t="t" r="r" b="b"/>
            <a:pathLst>
              <a:path w="2560955" h="3901440">
                <a:moveTo>
                  <a:pt x="0" y="124460"/>
                </a:moveTo>
                <a:cubicBezTo>
                  <a:pt x="169545" y="28575"/>
                  <a:pt x="423862" y="-3175"/>
                  <a:pt x="528197" y="0"/>
                </a:cubicBezTo>
                <a:cubicBezTo>
                  <a:pt x="776586" y="-8255"/>
                  <a:pt x="1119232" y="84455"/>
                  <a:pt x="1300633" y="129540"/>
                </a:cubicBezTo>
                <a:cubicBezTo>
                  <a:pt x="1535387" y="195580"/>
                  <a:pt x="1863806" y="257175"/>
                  <a:pt x="2032758" y="248920"/>
                </a:cubicBezTo>
                <a:cubicBezTo>
                  <a:pt x="2201710" y="258445"/>
                  <a:pt x="2456620" y="184785"/>
                  <a:pt x="2560955" y="124460"/>
                </a:cubicBezTo>
                <a:lnTo>
                  <a:pt x="2560955" y="3444240"/>
                </a:lnTo>
                <a:cubicBezTo>
                  <a:pt x="2568069" y="3700780"/>
                  <a:pt x="2348728" y="3907790"/>
                  <a:pt x="2134129" y="3901440"/>
                </a:cubicBezTo>
                <a:lnTo>
                  <a:pt x="426826" y="3901440"/>
                </a:lnTo>
                <a:cubicBezTo>
                  <a:pt x="187329" y="3909695"/>
                  <a:pt x="-5928" y="3674745"/>
                  <a:pt x="0" y="3444240"/>
                </a:cubicBezTo>
                <a:lnTo>
                  <a:pt x="0" y="124460"/>
                </a:lnTo>
                <a:close/>
              </a:path>
            </a:pathLst>
          </a:custGeom>
          <a:gradFill flip="none" rotWithShape="1">
            <a:gsLst>
              <a:gs pos="0">
                <a:srgbClr val="49B2FE"/>
              </a:gs>
              <a:gs pos="100000">
                <a:srgbClr val="1552E8"/>
              </a:gs>
            </a:gsLst>
            <a:lin ang="18900000" scaled="1"/>
          </a:gradFill>
          <a:ln/>
        </p:spPr>
      </p:sp>
      <p:sp>
        <p:nvSpPr>
          <p:cNvPr id="22" name="Text 20"/>
          <p:cNvSpPr/>
          <p:nvPr/>
        </p:nvSpPr>
        <p:spPr>
          <a:xfrm>
            <a:off x="6088380" y="1727200"/>
            <a:ext cx="2560955" cy="3901440"/>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1"/>
          <p:cNvSpPr/>
          <p:nvPr/>
        </p:nvSpPr>
        <p:spPr>
          <a:xfrm>
            <a:off x="6088380" y="2159000"/>
            <a:ext cx="2560955" cy="3749040"/>
          </a:xfrm>
          <a:custGeom>
            <a:avLst/>
            <a:gdLst/>
            <a:ahLst/>
            <a:cxnLst/>
            <a:rect l="l" t="t" r="r" b="b"/>
            <a:pathLst>
              <a:path w="2560955" h="3749040">
                <a:moveTo>
                  <a:pt x="0" y="119598"/>
                </a:moveTo>
                <a:cubicBezTo>
                  <a:pt x="169545" y="27459"/>
                  <a:pt x="423862" y="-3051"/>
                  <a:pt x="528197" y="0"/>
                </a:cubicBezTo>
                <a:cubicBezTo>
                  <a:pt x="776586" y="-7933"/>
                  <a:pt x="1119232" y="81156"/>
                  <a:pt x="1300633" y="124480"/>
                </a:cubicBezTo>
                <a:cubicBezTo>
                  <a:pt x="1535387" y="187940"/>
                  <a:pt x="1863806" y="247129"/>
                  <a:pt x="2032758" y="239197"/>
                </a:cubicBezTo>
                <a:cubicBezTo>
                  <a:pt x="2201710" y="248349"/>
                  <a:pt x="2456620" y="177567"/>
                  <a:pt x="2560955" y="119598"/>
                </a:cubicBezTo>
                <a:lnTo>
                  <a:pt x="2560955" y="3309699"/>
                </a:lnTo>
                <a:cubicBezTo>
                  <a:pt x="2568069" y="3556218"/>
                  <a:pt x="2348728" y="3755142"/>
                  <a:pt x="2134129" y="3749040"/>
                </a:cubicBezTo>
                <a:lnTo>
                  <a:pt x="426826" y="3749040"/>
                </a:lnTo>
                <a:cubicBezTo>
                  <a:pt x="187329" y="3756973"/>
                  <a:pt x="-5928" y="3531200"/>
                  <a:pt x="0" y="3309699"/>
                </a:cubicBezTo>
                <a:lnTo>
                  <a:pt x="0" y="119598"/>
                </a:lnTo>
                <a:close/>
              </a:path>
            </a:pathLst>
          </a:custGeom>
          <a:solidFill>
            <a:srgbClr val="FFFFFF"/>
          </a:solidFill>
          <a:ln w="19050">
            <a:gradFill flip="none" rotWithShape="1">
              <a:gsLst>
                <a:gs pos="0">
                  <a:srgbClr val="FFFFFF"/>
                </a:gs>
                <a:gs pos="44000">
                  <a:srgbClr val="92D1FE"/>
                </a:gs>
                <a:gs pos="84000">
                  <a:srgbClr val="49B2FE"/>
                </a:gs>
                <a:gs pos="100000">
                  <a:srgbClr val="49B2FE"/>
                </a:gs>
              </a:gsLst>
              <a:lin ang="5400000" scaled="1"/>
            </a:gradFill>
            <a:prstDash val="solid"/>
          </a:ln>
        </p:spPr>
      </p:sp>
      <p:sp>
        <p:nvSpPr>
          <p:cNvPr id="24" name="Text 22"/>
          <p:cNvSpPr/>
          <p:nvPr/>
        </p:nvSpPr>
        <p:spPr>
          <a:xfrm>
            <a:off x="6088380" y="2159000"/>
            <a:ext cx="2560955" cy="3749040"/>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3"/>
          <p:cNvSpPr/>
          <p:nvPr/>
        </p:nvSpPr>
        <p:spPr>
          <a:xfrm flipH="1">
            <a:off x="8816340" y="1732280"/>
            <a:ext cx="2560955" cy="3901440"/>
          </a:xfrm>
          <a:custGeom>
            <a:avLst/>
            <a:gdLst/>
            <a:ahLst/>
            <a:cxnLst/>
            <a:rect l="l" t="t" r="r" b="b"/>
            <a:pathLst>
              <a:path w="2560955" h="3901440">
                <a:moveTo>
                  <a:pt x="0" y="124460"/>
                </a:moveTo>
                <a:cubicBezTo>
                  <a:pt x="169545" y="28575"/>
                  <a:pt x="423862" y="-3175"/>
                  <a:pt x="528197" y="0"/>
                </a:cubicBezTo>
                <a:cubicBezTo>
                  <a:pt x="776586" y="-8255"/>
                  <a:pt x="1119232" y="84455"/>
                  <a:pt x="1300633" y="129540"/>
                </a:cubicBezTo>
                <a:cubicBezTo>
                  <a:pt x="1535387" y="195580"/>
                  <a:pt x="1863806" y="257175"/>
                  <a:pt x="2032758" y="248920"/>
                </a:cubicBezTo>
                <a:cubicBezTo>
                  <a:pt x="2201710" y="258445"/>
                  <a:pt x="2456620" y="184785"/>
                  <a:pt x="2560955" y="124460"/>
                </a:cubicBezTo>
                <a:lnTo>
                  <a:pt x="2560955" y="3444240"/>
                </a:lnTo>
                <a:cubicBezTo>
                  <a:pt x="2568069" y="3700780"/>
                  <a:pt x="2348728" y="3907790"/>
                  <a:pt x="2134129" y="3901440"/>
                </a:cubicBezTo>
                <a:lnTo>
                  <a:pt x="426826" y="3901440"/>
                </a:lnTo>
                <a:cubicBezTo>
                  <a:pt x="187329" y="3909695"/>
                  <a:pt x="-5928" y="3674745"/>
                  <a:pt x="0" y="3444240"/>
                </a:cubicBezTo>
                <a:lnTo>
                  <a:pt x="0" y="124460"/>
                </a:lnTo>
                <a:close/>
              </a:path>
            </a:pathLst>
          </a:custGeom>
          <a:solidFill>
            <a:srgbClr val="000000">
              <a:alpha val="0"/>
            </a:srgbClr>
          </a:solidFill>
          <a:ln w="19050">
            <a:gradFill flip="none" rotWithShape="1">
              <a:gsLst>
                <a:gs pos="0">
                  <a:srgbClr val="92D1FE"/>
                </a:gs>
                <a:gs pos="84000">
                  <a:srgbClr val="49B2FE"/>
                </a:gs>
                <a:gs pos="100000">
                  <a:srgbClr val="49B2FE"/>
                </a:gs>
              </a:gsLst>
              <a:lin ang="16200000" scaled="1"/>
            </a:gradFill>
            <a:prstDash val="solid"/>
          </a:ln>
        </p:spPr>
      </p:sp>
      <p:sp>
        <p:nvSpPr>
          <p:cNvPr id="26" name="Text 24"/>
          <p:cNvSpPr/>
          <p:nvPr/>
        </p:nvSpPr>
        <p:spPr>
          <a:xfrm>
            <a:off x="8816340" y="1732280"/>
            <a:ext cx="2560955" cy="3901440"/>
          </a:xfrm>
          <a:prstGeom prst="rect">
            <a:avLst/>
          </a:prstGeom>
          <a:noFill/>
          <a:ln/>
        </p:spPr>
        <p:txBody>
          <a:bodyPr wrap="square" lIns="45720" tIns="91440" rIns="91440" bIns="45720" rtlCol="0" anchor="ctr"/>
          <a:lstStyle/>
          <a:p>
            <a:pPr>
              <a:lnSpc>
                <a:spcPct val="100000"/>
              </a:lnSpc>
            </a:pPr>
            <a:endParaRPr lang="en-US" sz="1600" dirty="0"/>
          </a:p>
        </p:txBody>
      </p:sp>
      <p:sp>
        <p:nvSpPr>
          <p:cNvPr id="27" name="Shape 25"/>
          <p:cNvSpPr/>
          <p:nvPr/>
        </p:nvSpPr>
        <p:spPr>
          <a:xfrm>
            <a:off x="8816340" y="1727200"/>
            <a:ext cx="2560955" cy="3901440"/>
          </a:xfrm>
          <a:custGeom>
            <a:avLst/>
            <a:gdLst/>
            <a:ahLst/>
            <a:cxnLst/>
            <a:rect l="l" t="t" r="r" b="b"/>
            <a:pathLst>
              <a:path w="2560955" h="3901440">
                <a:moveTo>
                  <a:pt x="0" y="124460"/>
                </a:moveTo>
                <a:cubicBezTo>
                  <a:pt x="169545" y="28575"/>
                  <a:pt x="423862" y="-3175"/>
                  <a:pt x="528197" y="0"/>
                </a:cubicBezTo>
                <a:cubicBezTo>
                  <a:pt x="776586" y="-8255"/>
                  <a:pt x="1119232" y="84455"/>
                  <a:pt x="1300633" y="129540"/>
                </a:cubicBezTo>
                <a:cubicBezTo>
                  <a:pt x="1535387" y="195580"/>
                  <a:pt x="1863806" y="257175"/>
                  <a:pt x="2032758" y="248920"/>
                </a:cubicBezTo>
                <a:cubicBezTo>
                  <a:pt x="2201710" y="258445"/>
                  <a:pt x="2456620" y="184785"/>
                  <a:pt x="2560955" y="124460"/>
                </a:cubicBezTo>
                <a:lnTo>
                  <a:pt x="2560955" y="3444240"/>
                </a:lnTo>
                <a:cubicBezTo>
                  <a:pt x="2568069" y="3700780"/>
                  <a:pt x="2348728" y="3907790"/>
                  <a:pt x="2134129" y="3901440"/>
                </a:cubicBezTo>
                <a:lnTo>
                  <a:pt x="426826" y="3901440"/>
                </a:lnTo>
                <a:cubicBezTo>
                  <a:pt x="187329" y="3909695"/>
                  <a:pt x="-5928" y="3674745"/>
                  <a:pt x="0" y="3444240"/>
                </a:cubicBezTo>
                <a:lnTo>
                  <a:pt x="0" y="124460"/>
                </a:lnTo>
                <a:close/>
              </a:path>
            </a:pathLst>
          </a:custGeom>
          <a:gradFill flip="none" rotWithShape="1">
            <a:gsLst>
              <a:gs pos="0">
                <a:srgbClr val="49B2FE"/>
              </a:gs>
              <a:gs pos="100000">
                <a:srgbClr val="1552E8"/>
              </a:gs>
            </a:gsLst>
            <a:lin ang="18900000" scaled="1"/>
          </a:gradFill>
          <a:ln/>
        </p:spPr>
      </p:sp>
      <p:sp>
        <p:nvSpPr>
          <p:cNvPr id="28" name="Text 26"/>
          <p:cNvSpPr/>
          <p:nvPr/>
        </p:nvSpPr>
        <p:spPr>
          <a:xfrm>
            <a:off x="8816340" y="1727200"/>
            <a:ext cx="2560955" cy="3901440"/>
          </a:xfrm>
          <a:prstGeom prst="rect">
            <a:avLst/>
          </a:prstGeom>
          <a:noFill/>
          <a:ln/>
        </p:spPr>
        <p:txBody>
          <a:bodyPr wrap="square" lIns="45720" tIns="91440" rIns="91440" bIns="45720" rtlCol="0" anchor="ctr"/>
          <a:lstStyle/>
          <a:p>
            <a:pPr>
              <a:lnSpc>
                <a:spcPct val="100000"/>
              </a:lnSpc>
            </a:pPr>
            <a:endParaRPr lang="en-US" sz="1600" dirty="0"/>
          </a:p>
        </p:txBody>
      </p:sp>
      <p:sp>
        <p:nvSpPr>
          <p:cNvPr id="29" name="Shape 27"/>
          <p:cNvSpPr/>
          <p:nvPr/>
        </p:nvSpPr>
        <p:spPr>
          <a:xfrm>
            <a:off x="8816340" y="2159000"/>
            <a:ext cx="2560955" cy="3749040"/>
          </a:xfrm>
          <a:custGeom>
            <a:avLst/>
            <a:gdLst/>
            <a:ahLst/>
            <a:cxnLst/>
            <a:rect l="l" t="t" r="r" b="b"/>
            <a:pathLst>
              <a:path w="2560955" h="3749040">
                <a:moveTo>
                  <a:pt x="0" y="119598"/>
                </a:moveTo>
                <a:cubicBezTo>
                  <a:pt x="169545" y="27459"/>
                  <a:pt x="423862" y="-3051"/>
                  <a:pt x="528197" y="0"/>
                </a:cubicBezTo>
                <a:cubicBezTo>
                  <a:pt x="776586" y="-7933"/>
                  <a:pt x="1119232" y="81156"/>
                  <a:pt x="1300633" y="124480"/>
                </a:cubicBezTo>
                <a:cubicBezTo>
                  <a:pt x="1535387" y="187940"/>
                  <a:pt x="1863806" y="247129"/>
                  <a:pt x="2032758" y="239197"/>
                </a:cubicBezTo>
                <a:cubicBezTo>
                  <a:pt x="2201710" y="248349"/>
                  <a:pt x="2456620" y="177567"/>
                  <a:pt x="2560955" y="119598"/>
                </a:cubicBezTo>
                <a:lnTo>
                  <a:pt x="2560955" y="3309699"/>
                </a:lnTo>
                <a:cubicBezTo>
                  <a:pt x="2568069" y="3556218"/>
                  <a:pt x="2348728" y="3755142"/>
                  <a:pt x="2134129" y="3749040"/>
                </a:cubicBezTo>
                <a:lnTo>
                  <a:pt x="426826" y="3749040"/>
                </a:lnTo>
                <a:cubicBezTo>
                  <a:pt x="187329" y="3756973"/>
                  <a:pt x="-5928" y="3531200"/>
                  <a:pt x="0" y="3309699"/>
                </a:cubicBezTo>
                <a:lnTo>
                  <a:pt x="0" y="119598"/>
                </a:lnTo>
                <a:close/>
              </a:path>
            </a:pathLst>
          </a:custGeom>
          <a:solidFill>
            <a:srgbClr val="FFFFFF"/>
          </a:solidFill>
          <a:ln w="19050">
            <a:gradFill flip="none" rotWithShape="1">
              <a:gsLst>
                <a:gs pos="0">
                  <a:srgbClr val="FFFFFF"/>
                </a:gs>
                <a:gs pos="44000">
                  <a:srgbClr val="92D1FE"/>
                </a:gs>
                <a:gs pos="84000">
                  <a:srgbClr val="49B2FE"/>
                </a:gs>
                <a:gs pos="100000">
                  <a:srgbClr val="49B2FE"/>
                </a:gs>
              </a:gsLst>
              <a:lin ang="5400000" scaled="1"/>
            </a:gradFill>
            <a:prstDash val="solid"/>
          </a:ln>
        </p:spPr>
      </p:sp>
      <p:sp>
        <p:nvSpPr>
          <p:cNvPr id="30" name="Text 28"/>
          <p:cNvSpPr/>
          <p:nvPr/>
        </p:nvSpPr>
        <p:spPr>
          <a:xfrm>
            <a:off x="8816340" y="2159000"/>
            <a:ext cx="2560955" cy="3749040"/>
          </a:xfrm>
          <a:prstGeom prst="rect">
            <a:avLst/>
          </a:prstGeom>
          <a:noFill/>
          <a:ln/>
        </p:spPr>
        <p:txBody>
          <a:bodyPr wrap="square" lIns="45720" tIns="91440" rIns="91440" bIns="45720" rtlCol="0" anchor="ctr"/>
          <a:lstStyle/>
          <a:p>
            <a:pPr>
              <a:lnSpc>
                <a:spcPct val="100000"/>
              </a:lnSpc>
            </a:pPr>
            <a:endParaRPr lang="en-US" sz="1600" dirty="0"/>
          </a:p>
        </p:txBody>
      </p:sp>
      <p:sp>
        <p:nvSpPr>
          <p:cNvPr id="31" name="Text 29"/>
          <p:cNvSpPr/>
          <p:nvPr/>
        </p:nvSpPr>
        <p:spPr>
          <a:xfrm>
            <a:off x="843915" y="2469515"/>
            <a:ext cx="2138680"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Data Collection</a:t>
            </a:r>
            <a:endParaRPr lang="en-US" sz="1600" dirty="0"/>
          </a:p>
        </p:txBody>
      </p:sp>
      <p:sp>
        <p:nvSpPr>
          <p:cNvPr id="32" name="Text 30"/>
          <p:cNvSpPr/>
          <p:nvPr/>
        </p:nvSpPr>
        <p:spPr>
          <a:xfrm>
            <a:off x="824865" y="3126105"/>
            <a:ext cx="2176145" cy="2183209"/>
          </a:xfrm>
          <a:prstGeom prst="rect">
            <a:avLst/>
          </a:prstGeom>
          <a:noFill/>
          <a:ln/>
        </p:spPr>
        <p:txBody>
          <a:bodyPr wrap="square" lIns="91440" tIns="45720" rIns="91440" bIns="45720" rtlCol="0" anchor="t">
            <a:spAutoFit/>
          </a:bodyPr>
          <a:lstStyle/>
          <a:p>
            <a:pPr>
              <a:lnSpc>
                <a:spcPct val="120000"/>
              </a:lnSpc>
            </a:pPr>
            <a:r>
              <a:rPr lang="en-US" sz="1400" dirty="0">
                <a:solidFill>
                  <a:srgbClr val="000000"/>
                </a:solidFill>
                <a:latin typeface="MiSans" pitchFamily="34" charset="0"/>
                <a:ea typeface="MiSans" pitchFamily="34" charset="-122"/>
                <a:cs typeface="MiSans" pitchFamily="34" charset="-120"/>
              </a:rPr>
              <a:t>AI tools often collect personal data through various means, such as voice assistants recording conversations or apps tracking location and activity, to improve performance.</a:t>
            </a:r>
            <a:endParaRPr lang="en-US" sz="1600" dirty="0"/>
          </a:p>
        </p:txBody>
      </p:sp>
      <p:sp>
        <p:nvSpPr>
          <p:cNvPr id="33" name="Text 31"/>
          <p:cNvSpPr/>
          <p:nvPr/>
        </p:nvSpPr>
        <p:spPr>
          <a:xfrm>
            <a:off x="3571875" y="2469515"/>
            <a:ext cx="2138680"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Data Storage</a:t>
            </a:r>
            <a:endParaRPr lang="en-US" sz="1600" dirty="0"/>
          </a:p>
        </p:txBody>
      </p:sp>
      <p:sp>
        <p:nvSpPr>
          <p:cNvPr id="34" name="Text 32"/>
          <p:cNvSpPr/>
          <p:nvPr/>
        </p:nvSpPr>
        <p:spPr>
          <a:xfrm>
            <a:off x="3552825" y="3126105"/>
            <a:ext cx="2176145" cy="2456259"/>
          </a:xfrm>
          <a:prstGeom prst="rect">
            <a:avLst/>
          </a:prstGeom>
          <a:noFill/>
          <a:ln/>
        </p:spPr>
        <p:txBody>
          <a:bodyPr wrap="square" lIns="91440" tIns="45720" rIns="91440" bIns="45720" rtlCol="0" anchor="t">
            <a:spAutoFit/>
          </a:bodyPr>
          <a:lstStyle/>
          <a:p>
            <a:pPr>
              <a:lnSpc>
                <a:spcPct val="120000"/>
              </a:lnSpc>
            </a:pPr>
            <a:r>
              <a:rPr lang="en-US" sz="1400" dirty="0">
                <a:solidFill>
                  <a:srgbClr val="000000"/>
                </a:solidFill>
                <a:latin typeface="MiSans" pitchFamily="34" charset="0"/>
                <a:ea typeface="MiSans" pitchFamily="34" charset="-122"/>
                <a:cs typeface="MiSans" pitchFamily="34" charset="-120"/>
              </a:rPr>
              <a:t>Users must be aware of where their data is stored and who has access to it. Cloud platforms and third-party services may hold sensitive information, raising privacy concerns.</a:t>
            </a:r>
            <a:endParaRPr lang="en-US" sz="1600" dirty="0"/>
          </a:p>
        </p:txBody>
      </p:sp>
      <p:sp>
        <p:nvSpPr>
          <p:cNvPr id="35" name="Text 33"/>
          <p:cNvSpPr/>
          <p:nvPr/>
        </p:nvSpPr>
        <p:spPr>
          <a:xfrm>
            <a:off x="6299835" y="2469515"/>
            <a:ext cx="2138680"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Data Sharing</a:t>
            </a:r>
            <a:endParaRPr lang="en-US" sz="1600" dirty="0"/>
          </a:p>
        </p:txBody>
      </p:sp>
      <p:sp>
        <p:nvSpPr>
          <p:cNvPr id="36" name="Text 34"/>
          <p:cNvSpPr/>
          <p:nvPr/>
        </p:nvSpPr>
        <p:spPr>
          <a:xfrm>
            <a:off x="6280785" y="3126105"/>
            <a:ext cx="2176145" cy="2183209"/>
          </a:xfrm>
          <a:prstGeom prst="rect">
            <a:avLst/>
          </a:prstGeom>
          <a:noFill/>
          <a:ln/>
        </p:spPr>
        <p:txBody>
          <a:bodyPr wrap="square" lIns="91440" tIns="45720" rIns="91440" bIns="45720" rtlCol="0" anchor="t">
            <a:spAutoFit/>
          </a:bodyPr>
          <a:lstStyle/>
          <a:p>
            <a:pPr>
              <a:lnSpc>
                <a:spcPct val="120000"/>
              </a:lnSpc>
            </a:pPr>
            <a:r>
              <a:rPr lang="en-US" sz="1400" dirty="0">
                <a:solidFill>
                  <a:srgbClr val="000000"/>
                </a:solidFill>
                <a:latin typeface="MiSans" pitchFamily="34" charset="0"/>
                <a:ea typeface="MiSans" pitchFamily="34" charset="-122"/>
                <a:cs typeface="MiSans" pitchFamily="34" charset="-120"/>
              </a:rPr>
              <a:t>AI platforms may share user-generated content, including writing or images, for feature improvements or with other users, necessitating informed consent.</a:t>
            </a:r>
            <a:endParaRPr lang="en-US" sz="1600" dirty="0"/>
          </a:p>
        </p:txBody>
      </p:sp>
      <p:sp>
        <p:nvSpPr>
          <p:cNvPr id="37" name="Text 35"/>
          <p:cNvSpPr/>
          <p:nvPr/>
        </p:nvSpPr>
        <p:spPr>
          <a:xfrm>
            <a:off x="9027795" y="2469515"/>
            <a:ext cx="2138680" cy="597892"/>
          </a:xfrm>
          <a:prstGeom prst="rect">
            <a:avLst/>
          </a:prstGeom>
          <a:noFill/>
          <a:ln/>
        </p:spPr>
        <p:txBody>
          <a:bodyPr wrap="square" lIns="91440" tIns="45720" rIns="91440" bIns="4572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Minimal Data Practices</a:t>
            </a:r>
            <a:endParaRPr lang="en-US" sz="1600" dirty="0"/>
          </a:p>
        </p:txBody>
      </p:sp>
      <p:sp>
        <p:nvSpPr>
          <p:cNvPr id="38" name="Text 36"/>
          <p:cNvSpPr/>
          <p:nvPr/>
        </p:nvSpPr>
        <p:spPr>
          <a:xfrm>
            <a:off x="9008745" y="3126105"/>
            <a:ext cx="2176145" cy="2456259"/>
          </a:xfrm>
          <a:prstGeom prst="rect">
            <a:avLst/>
          </a:prstGeom>
          <a:noFill/>
          <a:ln/>
        </p:spPr>
        <p:txBody>
          <a:bodyPr wrap="square" lIns="91440" tIns="45720" rIns="91440" bIns="45720" rtlCol="0" anchor="t">
            <a:spAutoFit/>
          </a:bodyPr>
          <a:lstStyle/>
          <a:p>
            <a:pPr>
              <a:lnSpc>
                <a:spcPct val="120000"/>
              </a:lnSpc>
            </a:pPr>
            <a:r>
              <a:rPr lang="en-US" sz="1400" dirty="0">
                <a:solidFill>
                  <a:srgbClr val="000000"/>
                </a:solidFill>
                <a:latin typeface="MiSans" pitchFamily="34" charset="0"/>
                <a:ea typeface="MiSans" pitchFamily="34" charset="-122"/>
                <a:cs typeface="MiSans" pitchFamily="34" charset="-120"/>
              </a:rPr>
              <a:t>Adopt minimal-data practices by adjusting settings, preferring on-device processing, questioning mandatory fields, and demanding transparent deletion policies to protect privacy.</a:t>
            </a:r>
            <a:endParaRPr lang="en-US" sz="160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957580" y="603885"/>
            <a:ext cx="97999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018EF4"/>
                </a:solidFill>
                <a:latin typeface="MiSans" pitchFamily="34" charset="0"/>
                <a:ea typeface="MiSans" pitchFamily="34" charset="-122"/>
                <a:cs typeface="MiSans" pitchFamily="34" charset="-120"/>
              </a:rPr>
              <a:t>Consent and Control Matter</a:t>
            </a:r>
            <a:endParaRPr lang="en-US" sz="1600" dirty="0"/>
          </a:p>
        </p:txBody>
      </p:sp>
      <p:sp>
        <p:nvSpPr>
          <p:cNvPr id="3" name="Shape 1"/>
          <p:cNvSpPr/>
          <p:nvPr/>
        </p:nvSpPr>
        <p:spPr>
          <a:xfrm>
            <a:off x="318" y="6286500"/>
            <a:ext cx="12191365" cy="571500"/>
          </a:xfrm>
          <a:prstGeom prst="rect">
            <a:avLst/>
          </a:prstGeom>
          <a:gradFill flip="none" rotWithShape="1">
            <a:gsLst>
              <a:gs pos="0">
                <a:srgbClr val="018EF4"/>
              </a:gs>
              <a:gs pos="91000">
                <a:srgbClr val="49B2FE"/>
              </a:gs>
              <a:gs pos="100000">
                <a:srgbClr val="49B2FE"/>
              </a:gs>
            </a:gsLst>
            <a:lin ang="13500000" scaled="1"/>
          </a:gradFill>
          <a:ln/>
        </p:spPr>
      </p:sp>
      <p:sp>
        <p:nvSpPr>
          <p:cNvPr id="4" name="Text 2"/>
          <p:cNvSpPr/>
          <p:nvPr/>
        </p:nvSpPr>
        <p:spPr>
          <a:xfrm>
            <a:off x="318" y="6286500"/>
            <a:ext cx="12191365" cy="57150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3"/>
          <p:cNvSpPr/>
          <p:nvPr/>
        </p:nvSpPr>
        <p:spPr>
          <a:xfrm>
            <a:off x="-13970" y="5420360"/>
            <a:ext cx="12206605" cy="1463040"/>
          </a:xfrm>
          <a:prstGeom prst="round2SameRect">
            <a:avLst>
              <a:gd name="adj1" fmla="val 16667"/>
              <a:gd name="adj2" fmla="val 0"/>
            </a:avLst>
          </a:prstGeom>
          <a:gradFill flip="none" rotWithShape="1">
            <a:gsLst>
              <a:gs pos="0">
                <a:srgbClr val="49B2FE"/>
              </a:gs>
              <a:gs pos="100000">
                <a:srgbClr val="1552E8"/>
              </a:gs>
            </a:gsLst>
            <a:lin ang="18900000" scaled="1"/>
          </a:gradFill>
          <a:ln/>
        </p:spPr>
      </p:sp>
      <p:sp>
        <p:nvSpPr>
          <p:cNvPr id="6" name="Text 4"/>
          <p:cNvSpPr/>
          <p:nvPr/>
        </p:nvSpPr>
        <p:spPr>
          <a:xfrm>
            <a:off x="-13970" y="5420360"/>
            <a:ext cx="12206605" cy="146304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5"/>
          <p:cNvSpPr/>
          <p:nvPr/>
        </p:nvSpPr>
        <p:spPr>
          <a:xfrm>
            <a:off x="779145" y="2067560"/>
            <a:ext cx="10796905" cy="3733800"/>
          </a:xfrm>
          <a:prstGeom prst="roundRect">
            <a:avLst>
              <a:gd name="adj" fmla="val 6531"/>
            </a:avLst>
          </a:prstGeom>
          <a:solidFill>
            <a:srgbClr val="FFFFFF">
              <a:alpha val="94118"/>
            </a:srgbClr>
          </a:solidFill>
          <a:ln w="19050">
            <a:gradFill flip="none" rotWithShape="1">
              <a:gsLst>
                <a:gs pos="0">
                  <a:srgbClr val="49B2FE"/>
                </a:gs>
                <a:gs pos="100000">
                  <a:srgbClr val="95D7F9"/>
                </a:gs>
              </a:gsLst>
              <a:lin ang="2700000" scaled="1"/>
            </a:gradFill>
            <a:prstDash val="solid"/>
          </a:ln>
        </p:spPr>
      </p:sp>
      <p:sp>
        <p:nvSpPr>
          <p:cNvPr id="8" name="Text 6"/>
          <p:cNvSpPr/>
          <p:nvPr/>
        </p:nvSpPr>
        <p:spPr>
          <a:xfrm>
            <a:off x="779145" y="2067560"/>
            <a:ext cx="10796905" cy="3733800"/>
          </a:xfrm>
          <a:prstGeom prst="rect">
            <a:avLst/>
          </a:prstGeom>
          <a:noFill/>
          <a:ln/>
        </p:spPr>
        <p:txBody>
          <a:bodyPr wrap="square" lIns="45720" tIns="91440" rIns="91440" bIns="45720" rtlCol="0" anchor="ctr"/>
          <a:lstStyle/>
          <a:p>
            <a:pPr>
              <a:lnSpc>
                <a:spcPct val="100000"/>
              </a:lnSpc>
            </a:pPr>
            <a:endParaRPr lang="en-US" sz="1600" dirty="0"/>
          </a:p>
        </p:txBody>
      </p:sp>
      <p:sp>
        <p:nvSpPr>
          <p:cNvPr id="9" name="Text 7"/>
          <p:cNvSpPr/>
          <p:nvPr/>
        </p:nvSpPr>
        <p:spPr>
          <a:xfrm>
            <a:off x="1082040" y="2551430"/>
            <a:ext cx="9737090" cy="429617"/>
          </a:xfrm>
          <a:prstGeom prst="rect">
            <a:avLst/>
          </a:prstGeom>
          <a:noFill/>
          <a:ln/>
        </p:spPr>
        <p:txBody>
          <a:bodyPr wrap="square" lIns="91440" tIns="45720" rIns="91440" bIns="45720" rtlCol="0" anchor="t">
            <a:spAutoFit/>
          </a:bodyPr>
          <a:lstStyle/>
          <a:p>
            <a:pPr>
              <a:lnSpc>
                <a:spcPct val="100000"/>
              </a:lnSpc>
            </a:pPr>
            <a:r>
              <a:rPr lang="en-US" sz="2800" b="1" dirty="0">
                <a:solidFill>
                  <a:srgbClr val="000000"/>
                </a:solidFill>
                <a:latin typeface="MiSans" pitchFamily="34" charset="0"/>
                <a:ea typeface="MiSans" pitchFamily="34" charset="-122"/>
                <a:cs typeface="MiSans" pitchFamily="34" charset="-120"/>
              </a:rPr>
              <a:t>Active Stewardship</a:t>
            </a:r>
            <a:endParaRPr lang="en-US" sz="1600" dirty="0"/>
          </a:p>
        </p:txBody>
      </p:sp>
      <p:sp>
        <p:nvSpPr>
          <p:cNvPr id="10" name="Text 8"/>
          <p:cNvSpPr/>
          <p:nvPr/>
        </p:nvSpPr>
        <p:spPr>
          <a:xfrm>
            <a:off x="1082040" y="3413760"/>
            <a:ext cx="9906000" cy="1188641"/>
          </a:xfrm>
          <a:prstGeom prst="rect">
            <a:avLst/>
          </a:prstGeom>
          <a:noFill/>
          <a:ln/>
        </p:spPr>
        <p:txBody>
          <a:bodyPr wrap="square" lIns="91440" tIns="45720" rIns="91440" bIns="45720" rtlCol="0" anchor="t">
            <a:spAutoFit/>
          </a:bodyPr>
          <a:lstStyle/>
          <a:p>
            <a:pPr>
              <a:lnSpc>
                <a:spcPct val="130000"/>
              </a:lnSpc>
            </a:pPr>
            <a:r>
              <a:rPr lang="en-US" sz="2000" dirty="0">
                <a:solidFill>
                  <a:srgbClr val="000000"/>
                </a:solidFill>
                <a:latin typeface="MiSans" pitchFamily="34" charset="0"/>
                <a:ea typeface="MiSans" pitchFamily="34" charset="-122"/>
                <a:cs typeface="MiSans" pitchFamily="34" charset="-120"/>
              </a:rPr>
              <a:t>Treating personal information as a renewable but vulnerable asset requires active stewardship. Users should read privacy policies, adjust settings, and demand transparency to protect their data.</a:t>
            </a:r>
            <a:endParaRPr lang="en-US" sz="1600"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36:44-d2r90v1e3tpg8rchuqc0.jpg"/>
          <p:cNvPicPr>
            <a:picLocks noChangeAspect="1"/>
          </p:cNvPicPr>
          <p:nvPr/>
        </p:nvPicPr>
        <p:blipFill>
          <a:blip r:embed="rId3"/>
          <a:srcRect l="3583" r="3583"/>
          <a:stretch/>
        </p:blipFill>
        <p:spPr>
          <a:xfrm>
            <a:off x="0" y="-20955"/>
            <a:ext cx="12192000" cy="6911975"/>
          </a:xfrm>
          <a:prstGeom prst="rect">
            <a:avLst/>
          </a:prstGeom>
        </p:spPr>
      </p:pic>
      <p:sp>
        <p:nvSpPr>
          <p:cNvPr id="3" name="Text 0"/>
          <p:cNvSpPr/>
          <p:nvPr/>
        </p:nvSpPr>
        <p:spPr>
          <a:xfrm>
            <a:off x="731520" y="1329690"/>
            <a:ext cx="2071370" cy="1781572"/>
          </a:xfrm>
          <a:prstGeom prst="rect">
            <a:avLst/>
          </a:prstGeom>
          <a:noFill/>
          <a:ln/>
        </p:spPr>
        <p:txBody>
          <a:bodyPr wrap="square" lIns="91440" tIns="45720" rIns="91440" bIns="45720" rtlCol="0" anchor="t">
            <a:spAutoFit/>
          </a:bodyPr>
          <a:lstStyle/>
          <a:p>
            <a:pPr>
              <a:lnSpc>
                <a:spcPct val="100000"/>
              </a:lnSpc>
            </a:pPr>
            <a:r>
              <a:rPr lang="en-US" sz="11500" b="1" dirty="0">
                <a:solidFill>
                  <a:srgbClr val="FFFFFF"/>
                </a:solidFill>
                <a:latin typeface="MiSans" pitchFamily="34" charset="0"/>
                <a:ea typeface="MiSans" pitchFamily="34" charset="-122"/>
                <a:cs typeface="MiSans" pitchFamily="34" charset="-120"/>
              </a:rPr>
              <a:t>03</a:t>
            </a:r>
            <a:endParaRPr lang="en-US" sz="1600" dirty="0"/>
          </a:p>
        </p:txBody>
      </p:sp>
      <p:sp>
        <p:nvSpPr>
          <p:cNvPr id="4" name="Text 1"/>
          <p:cNvSpPr/>
          <p:nvPr/>
        </p:nvSpPr>
        <p:spPr>
          <a:xfrm>
            <a:off x="731520" y="3013710"/>
            <a:ext cx="10987405" cy="736600"/>
          </a:xfrm>
          <a:prstGeom prst="rect">
            <a:avLst/>
          </a:prstGeom>
          <a:noFill/>
          <a:ln/>
        </p:spPr>
        <p:txBody>
          <a:bodyPr wrap="square" lIns="91440" tIns="45720" rIns="91440" bIns="45720" rtlCol="0" anchor="t">
            <a:spAutoFit/>
          </a:bodyPr>
          <a:lstStyle/>
          <a:p>
            <a:pPr>
              <a:lnSpc>
                <a:spcPct val="100000"/>
              </a:lnSpc>
            </a:pPr>
            <a:r>
              <a:rPr lang="en-US" sz="4800" b="1" dirty="0">
                <a:solidFill>
                  <a:srgbClr val="FFFFFF"/>
                </a:solidFill>
                <a:latin typeface="MiSans" pitchFamily="34" charset="0"/>
                <a:ea typeface="MiSans" pitchFamily="34" charset="-122"/>
                <a:cs typeface="MiSans" pitchFamily="34" charset="-120"/>
              </a:rPr>
              <a:t>Human-AI Team</a:t>
            </a:r>
            <a:endParaRPr lang="en-US" sz="1600" dirty="0"/>
          </a:p>
        </p:txBody>
      </p:sp>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44546A"/>
      </a:dk2>
      <a:lt2>
        <a:srgbClr val="E7E6E6"/>
      </a:lt2>
      <a:accent1>
        <a:srgbClr val="1552E8"/>
      </a:accent1>
      <a:accent2>
        <a:srgbClr val="49B2FE"/>
      </a:accent2>
      <a:accent3>
        <a:srgbClr val="95D7F9"/>
      </a:accent3>
      <a:accent4>
        <a:srgbClr val="91B1F1"/>
      </a:accent4>
      <a:accent5>
        <a:srgbClr val="4882F4"/>
      </a:accent5>
      <a:accent6>
        <a:srgbClr val="DBD8F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753</Words>
  <Application>Microsoft Office PowerPoint</Application>
  <PresentationFormat>Widescreen</PresentationFormat>
  <Paragraphs>93</Paragraphs>
  <Slides>16</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MiSans</vt:lpstr>
      <vt:lpstr>Arial</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Ethics &amp; Responsible AI</dc:title>
  <dc:subject>Ethics &amp; Responsible AI</dc:subject>
  <dc:creator>Kimi</dc:creator>
  <cp:lastModifiedBy>Sean</cp:lastModifiedBy>
  <cp:revision>2</cp:revision>
  <dcterms:created xsi:type="dcterms:W3CDTF">2025-12-02T16:05:10Z</dcterms:created>
  <dcterms:modified xsi:type="dcterms:W3CDTF">2025-12-02T16:06:02Z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{"Label":"Ethics &amp; Responsible AI","ContentProducer":"001191110108MACG2KBH8F10000","ProduceID":"d4ngrnngt7e6bfhgtc60","ReservedCode1":"","ContentPropagator":"001191110108MACG2KBH8F20000","PropagateID":"d4ngrnngt7e6bfhgtc60","ReservedCode2":""}</vt:lpwstr>
  </property>
</Properties>
</file>